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Inconsolata"/>
      <p:regular r:id="rId29"/>
      <p:bold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consolat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regular.fntdata"/><Relationship Id="rId30" Type="http://schemas.openxmlformats.org/officeDocument/2006/relationships/font" Target="fonts/Inconsolata-bold.fntdata"/><Relationship Id="rId11" Type="http://schemas.openxmlformats.org/officeDocument/2006/relationships/slide" Target="slides/slide7.xml"/><Relationship Id="rId33" Type="http://schemas.openxmlformats.org/officeDocument/2006/relationships/font" Target="fonts/SourceSansPro-italic.fntdata"/><Relationship Id="rId10" Type="http://schemas.openxmlformats.org/officeDocument/2006/relationships/slide" Target="slides/slide6.xml"/><Relationship Id="rId32" Type="http://schemas.openxmlformats.org/officeDocument/2006/relationships/font" Target="fonts/SourceSansPr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SourceSansPr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irst.wpi.edu/FRC/roborio/release/docs/java/"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Make sure everyone is on their own computer because they will need to go on the API and explore it themselves</a:t>
            </a:r>
            <a:endParaRPr/>
          </a:p>
          <a:p>
            <a:pPr indent="0" lvl="0" marL="0">
              <a:spcBef>
                <a:spcPts val="0"/>
              </a:spcBef>
              <a:spcAft>
                <a:spcPts val="0"/>
              </a:spcAft>
              <a:buNone/>
            </a:pPr>
            <a:r>
              <a:rPr lang="en" u="sng">
                <a:solidFill>
                  <a:schemeClr val="hlink"/>
                </a:solidFill>
                <a:hlinkClick r:id="rId2"/>
              </a:rPr>
              <a:t>http://first.wpi.edu/FRC/roborio/release/docs/java/</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Ask them to write the import statements for a joystick and a solenoid (5 min).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Best answer: Joystick atkJoy = new Joystick(3);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Parameter is “double speed”. Full speed backwards = -1.0, Half speed forward = -0.5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RobotMap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Make sure to clarify that the roboRIO isn’t a part that we program. It’s just the part that we use to run the code (we don’t control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Mention that each button corresponds with a specific number</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Mention that Talons can be set to any value from -1.0 (backwards full speed) to 1.0 (forwards full speed)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Shape 1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Shape 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7"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txBox="1"/>
          <p:nvPr>
            <p:ph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p:txBody>
      </p:sp>
      <p:sp>
        <p:nvSpPr>
          <p:cNvPr id="50" name="Shape 50"/>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4"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Shape 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Shape 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Shape 2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Shape 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2"/>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Shape 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7"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 name="Shape 39"/>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0" name="Shape 40"/>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Shape 4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Shape 42"/>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Shape 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latin typeface="Source Sans Pro"/>
                <a:ea typeface="Source Sans Pro"/>
                <a:cs typeface="Source Sans Pro"/>
                <a:sym typeface="Source Sans Pro"/>
              </a:rPr>
              <a:t>‹#›</a:t>
            </a:fld>
            <a:endParaRPr sz="1000">
              <a:solidFill>
                <a:schemeClr val="lt2"/>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mailto:aliz@bxscience.edu" TargetMode="External"/><Relationship Id="rId4" Type="http://schemas.openxmlformats.org/officeDocument/2006/relationships/hyperlink" Target="mailto:shaot@bxscience.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first.wpi.edu/FRC/roborio/release/docs/java/"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Lesson 3: Robot Parts and Writing Robot Code</a:t>
            </a:r>
            <a:endParaRPr/>
          </a:p>
        </p:txBody>
      </p:sp>
      <p:sp>
        <p:nvSpPr>
          <p:cNvPr id="59" name="Shape 59"/>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Fe Maidens Programming 2017-2018</a:t>
            </a:r>
            <a:endParaRPr/>
          </a:p>
        </p:txBody>
      </p:sp>
      <p:sp>
        <p:nvSpPr>
          <p:cNvPr id="60" name="Shape 60"/>
          <p:cNvSpPr txBox="1"/>
          <p:nvPr/>
        </p:nvSpPr>
        <p:spPr>
          <a:xfrm>
            <a:off x="485875" y="2776575"/>
            <a:ext cx="4745100" cy="12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Source Sans Pro"/>
                <a:ea typeface="Source Sans Pro"/>
                <a:cs typeface="Source Sans Pro"/>
                <a:sym typeface="Source Sans Pro"/>
              </a:rPr>
              <a:t>Welcome back!</a:t>
            </a:r>
            <a:endParaRPr b="1" sz="2400">
              <a:solidFill>
                <a:srgbClr val="FFFFFF"/>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Classes from the API</a:t>
            </a:r>
            <a:endParaRPr/>
          </a:p>
        </p:txBody>
      </p:sp>
      <p:sp>
        <p:nvSpPr>
          <p:cNvPr id="127" name="Shape 127"/>
          <p:cNvSpPr txBox="1"/>
          <p:nvPr>
            <p:ph idx="1" type="body"/>
          </p:nvPr>
        </p:nvSpPr>
        <p:spPr>
          <a:xfrm>
            <a:off x="311700" y="1152475"/>
            <a:ext cx="6406500" cy="177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If you look on the left side of the API, you’ll see a list of all the existing classes that FIRST provides us with. As you can see, it’s a lot. To use one (or multiple) of these classes, we need to </a:t>
            </a:r>
            <a:r>
              <a:rPr b="1" lang="en">
                <a:solidFill>
                  <a:srgbClr val="000000"/>
                </a:solidFill>
              </a:rPr>
              <a:t>import </a:t>
            </a:r>
            <a:r>
              <a:rPr lang="en">
                <a:solidFill>
                  <a:srgbClr val="000000"/>
                </a:solidFill>
              </a:rPr>
              <a:t> them into our code. For example, to import a joystick, we simply write: </a:t>
            </a:r>
            <a:r>
              <a:rPr lang="en">
                <a:solidFill>
                  <a:srgbClr val="000000"/>
                </a:solidFill>
                <a:latin typeface="Inconsolata"/>
                <a:ea typeface="Inconsolata"/>
                <a:cs typeface="Inconsolata"/>
                <a:sym typeface="Inconsolata"/>
              </a:rPr>
              <a:t>import </a:t>
            </a:r>
            <a:r>
              <a:rPr lang="en">
                <a:solidFill>
                  <a:srgbClr val="000000"/>
                </a:solidFill>
                <a:highlight>
                  <a:srgbClr val="FFFFFF"/>
                </a:highlight>
                <a:latin typeface="Inconsolata"/>
                <a:ea typeface="Inconsolata"/>
                <a:cs typeface="Inconsolata"/>
                <a:sym typeface="Inconsolata"/>
              </a:rPr>
              <a:t>edu.wpi.first.wpilibj.Joystick;</a:t>
            </a:r>
            <a:endParaRPr>
              <a:solidFill>
                <a:srgbClr val="000000"/>
              </a:solidFill>
              <a:highlight>
                <a:srgbClr val="FFFFFF"/>
              </a:highlight>
              <a:latin typeface="Inconsolata"/>
              <a:ea typeface="Inconsolata"/>
              <a:cs typeface="Inconsolata"/>
              <a:sym typeface="Inconsolata"/>
            </a:endParaRPr>
          </a:p>
          <a:p>
            <a:pPr indent="0" lvl="0" marL="0">
              <a:spcBef>
                <a:spcPts val="1600"/>
              </a:spcBef>
              <a:spcAft>
                <a:spcPts val="1600"/>
              </a:spcAft>
              <a:buNone/>
            </a:pPr>
            <a:r>
              <a:t/>
            </a:r>
            <a:endParaRPr>
              <a:solidFill>
                <a:srgbClr val="000000"/>
              </a:solidFill>
              <a:highlight>
                <a:srgbClr val="FFFFFF"/>
              </a:highlight>
            </a:endParaRPr>
          </a:p>
        </p:txBody>
      </p:sp>
      <p:pic>
        <p:nvPicPr>
          <p:cNvPr id="128" name="Shape 128"/>
          <p:cNvPicPr preferRelativeResize="0"/>
          <p:nvPr/>
        </p:nvPicPr>
        <p:blipFill rotWithShape="1">
          <a:blip r:embed="rId3">
            <a:alphaModFix/>
          </a:blip>
          <a:srcRect b="36268" l="0" r="79838" t="33032"/>
          <a:stretch/>
        </p:blipFill>
        <p:spPr>
          <a:xfrm>
            <a:off x="6678825" y="893061"/>
            <a:ext cx="2120798" cy="1816490"/>
          </a:xfrm>
          <a:prstGeom prst="rect">
            <a:avLst/>
          </a:prstGeom>
          <a:noFill/>
          <a:ln>
            <a:noFill/>
          </a:ln>
        </p:spPr>
      </p:pic>
      <p:pic>
        <p:nvPicPr>
          <p:cNvPr id="129" name="Shape 129"/>
          <p:cNvPicPr preferRelativeResize="0"/>
          <p:nvPr/>
        </p:nvPicPr>
        <p:blipFill rotWithShape="1">
          <a:blip r:embed="rId4">
            <a:alphaModFix/>
          </a:blip>
          <a:srcRect b="69134" l="21236" r="62692" t="17600"/>
          <a:stretch/>
        </p:blipFill>
        <p:spPr>
          <a:xfrm>
            <a:off x="653850" y="3188450"/>
            <a:ext cx="3179400" cy="1476149"/>
          </a:xfrm>
          <a:prstGeom prst="rect">
            <a:avLst/>
          </a:prstGeom>
          <a:noFill/>
          <a:ln>
            <a:noFill/>
          </a:ln>
        </p:spPr>
      </p:pic>
      <p:sp>
        <p:nvSpPr>
          <p:cNvPr id="130" name="Shape 130"/>
          <p:cNvSpPr txBox="1"/>
          <p:nvPr/>
        </p:nvSpPr>
        <p:spPr>
          <a:xfrm>
            <a:off x="4177125" y="2926075"/>
            <a:ext cx="4159500" cy="1915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2"/>
              </a:buClr>
              <a:buSzPts val="1100"/>
              <a:buFont typeface="Arial"/>
              <a:buNone/>
            </a:pPr>
            <a:r>
              <a:rPr lang="en" sz="1800">
                <a:latin typeface="Source Sans Pro"/>
                <a:ea typeface="Source Sans Pro"/>
                <a:cs typeface="Source Sans Pro"/>
                <a:sym typeface="Source Sans Pro"/>
              </a:rPr>
              <a:t>To find the exact thing we should import, all we need to do is go to the class we want to use, and under the class name, there will be a hierarchy of sorts. We will import the last one shown.</a:t>
            </a:r>
            <a:endParaRPr/>
          </a:p>
        </p:txBody>
      </p:sp>
      <p:sp>
        <p:nvSpPr>
          <p:cNvPr id="131" name="Shape 131"/>
          <p:cNvSpPr/>
          <p:nvPr/>
        </p:nvSpPr>
        <p:spPr>
          <a:xfrm>
            <a:off x="2188050" y="4330200"/>
            <a:ext cx="1702500" cy="242700"/>
          </a:xfrm>
          <a:prstGeom prst="rect">
            <a:avLst/>
          </a:prstGeom>
          <a:no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FF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Making Instances of Classes</a:t>
            </a:r>
            <a:endParaRPr/>
          </a:p>
        </p:txBody>
      </p:sp>
      <p:sp>
        <p:nvSpPr>
          <p:cNvPr id="137" name="Shape 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Last time, we learned about constructors and making instances of a class. The API provides constructors that we can use to make our objects. Let’s take a look at the Joystick constructor. </a:t>
            </a:r>
            <a:endParaRPr>
              <a:solidFill>
                <a:srgbClr val="000000"/>
              </a:solidFill>
            </a:endParaRPr>
          </a:p>
          <a:p>
            <a:pPr indent="0" lvl="0" marL="0">
              <a:spcBef>
                <a:spcPts val="1600"/>
              </a:spcBef>
              <a:spcAft>
                <a:spcPts val="0"/>
              </a:spcAft>
              <a:buNone/>
            </a:pPr>
            <a:r>
              <a:t/>
            </a:r>
            <a:endParaRPr>
              <a:solidFill>
                <a:srgbClr val="000000"/>
              </a:solidFill>
            </a:endParaRPr>
          </a:p>
          <a:p>
            <a:pPr indent="0" lvl="0" marL="0">
              <a:spcBef>
                <a:spcPts val="1600"/>
              </a:spcBef>
              <a:spcAft>
                <a:spcPts val="0"/>
              </a:spcAft>
              <a:buNone/>
            </a:pPr>
            <a:r>
              <a:t/>
            </a:r>
            <a:endParaRPr>
              <a:solidFill>
                <a:srgbClr val="000000"/>
              </a:solidFill>
            </a:endParaRPr>
          </a:p>
          <a:p>
            <a:pPr indent="0" lvl="0" marL="0" algn="ctr">
              <a:spcBef>
                <a:spcPts val="1600"/>
              </a:spcBef>
              <a:spcAft>
                <a:spcPts val="1600"/>
              </a:spcAft>
              <a:buNone/>
            </a:pPr>
            <a:r>
              <a:rPr lang="en">
                <a:solidFill>
                  <a:srgbClr val="000000"/>
                </a:solidFill>
              </a:rPr>
              <a:t>How would we create a new Joystick called atkJoy in port 3?</a:t>
            </a:r>
            <a:endParaRPr>
              <a:solidFill>
                <a:srgbClr val="000000"/>
              </a:solidFill>
            </a:endParaRPr>
          </a:p>
        </p:txBody>
      </p:sp>
      <p:pic>
        <p:nvPicPr>
          <p:cNvPr id="138" name="Shape 138"/>
          <p:cNvPicPr preferRelativeResize="0"/>
          <p:nvPr/>
        </p:nvPicPr>
        <p:blipFill rotWithShape="1">
          <a:blip r:embed="rId3">
            <a:alphaModFix/>
          </a:blip>
          <a:srcRect b="53442" l="22240" r="46261" t="35588"/>
          <a:stretch/>
        </p:blipFill>
        <p:spPr>
          <a:xfrm>
            <a:off x="1672925" y="2236688"/>
            <a:ext cx="5458426" cy="1069324"/>
          </a:xfrm>
          <a:prstGeom prst="rect">
            <a:avLst/>
          </a:prstGeom>
          <a:noFill/>
          <a:ln>
            <a:noFill/>
          </a:ln>
        </p:spPr>
      </p:pic>
      <p:pic>
        <p:nvPicPr>
          <p:cNvPr id="139" name="Shape 139"/>
          <p:cNvPicPr preferRelativeResize="0"/>
          <p:nvPr/>
        </p:nvPicPr>
        <p:blipFill>
          <a:blip r:embed="rId4">
            <a:alphaModFix/>
          </a:blip>
          <a:stretch>
            <a:fillRect/>
          </a:stretch>
        </p:blipFill>
        <p:spPr>
          <a:xfrm>
            <a:off x="7286171" y="2119100"/>
            <a:ext cx="1857825" cy="270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Methods from the API</a:t>
            </a:r>
            <a:endParaRPr/>
          </a:p>
        </p:txBody>
      </p:sp>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Now that we know how to import classes and make instances of them, we can look at the methods inside the classes! Let’s go to the Talon class on the API. Let’s focus on the set() method. What is the parameter that this method uses?</a:t>
            </a:r>
            <a:endParaRPr>
              <a:solidFill>
                <a:srgbClr val="000000"/>
              </a:solidFill>
            </a:endParaRPr>
          </a:p>
          <a:p>
            <a:pPr indent="0" lvl="0" marL="0">
              <a:spcBef>
                <a:spcPts val="1600"/>
              </a:spcBef>
              <a:spcAft>
                <a:spcPts val="0"/>
              </a:spcAft>
              <a:buNone/>
            </a:pPr>
            <a:r>
              <a:rPr lang="en">
                <a:solidFill>
                  <a:srgbClr val="000000"/>
                </a:solidFill>
              </a:rPr>
              <a:t>The speed that we set our talons to is on a scale from -1.0 to 1.0. </a:t>
            </a:r>
            <a:endParaRPr>
              <a:solidFill>
                <a:srgbClr val="000000"/>
              </a:solidFill>
            </a:endParaRPr>
          </a:p>
          <a:p>
            <a:pPr indent="0" lvl="0" marL="0">
              <a:spcBef>
                <a:spcPts val="1600"/>
              </a:spcBef>
              <a:spcAft>
                <a:spcPts val="0"/>
              </a:spcAft>
              <a:buNone/>
            </a:pPr>
            <a:r>
              <a:rPr lang="en">
                <a:solidFill>
                  <a:srgbClr val="000000"/>
                </a:solidFill>
              </a:rPr>
              <a:t>What would we set the speed to if we wanted the motor to go full speed backwards?</a:t>
            </a:r>
            <a:endParaRPr>
              <a:solidFill>
                <a:srgbClr val="000000"/>
              </a:solidFill>
            </a:endParaRPr>
          </a:p>
          <a:p>
            <a:pPr indent="0" lvl="0" marL="0">
              <a:spcBef>
                <a:spcPts val="1600"/>
              </a:spcBef>
              <a:spcAft>
                <a:spcPts val="0"/>
              </a:spcAft>
              <a:buNone/>
            </a:pPr>
            <a:r>
              <a:rPr lang="en">
                <a:solidFill>
                  <a:srgbClr val="000000"/>
                </a:solidFill>
              </a:rPr>
              <a:t>What about half speed forward?</a:t>
            </a:r>
            <a:endParaRPr>
              <a:solidFill>
                <a:srgbClr val="000000"/>
              </a:solidFill>
            </a:endParaRPr>
          </a:p>
          <a:p>
            <a:pPr indent="0" lvl="0" marL="0">
              <a:spcBef>
                <a:spcPts val="1600"/>
              </a:spcBef>
              <a:spcAft>
                <a:spcPts val="1600"/>
              </a:spcAft>
              <a:buNone/>
            </a:pPr>
            <a:r>
              <a:rPr lang="en">
                <a:solidFill>
                  <a:srgbClr val="000000"/>
                </a:solidFill>
              </a:rPr>
              <a:t>Since we’re given these methods and parameters, using these in the robot code is simple!</a:t>
            </a:r>
            <a:endParaRPr>
              <a:solidFill>
                <a:srgbClr val="000000"/>
              </a:solidFill>
            </a:endParaRPr>
          </a:p>
        </p:txBody>
      </p:sp>
      <p:pic>
        <p:nvPicPr>
          <p:cNvPr id="146" name="Shape 146"/>
          <p:cNvPicPr preferRelativeResize="0"/>
          <p:nvPr/>
        </p:nvPicPr>
        <p:blipFill>
          <a:blip r:embed="rId3">
            <a:alphaModFix/>
          </a:blip>
          <a:stretch>
            <a:fillRect/>
          </a:stretch>
        </p:blipFill>
        <p:spPr>
          <a:xfrm>
            <a:off x="7783350" y="98450"/>
            <a:ext cx="1204674" cy="115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300700"/>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Real Robot Code (!)</a:t>
            </a:r>
            <a:endParaRPr/>
          </a:p>
        </p:txBody>
      </p:sp>
      <p:sp>
        <p:nvSpPr>
          <p:cNvPr id="152" name="Shape 152"/>
          <p:cNvSpPr txBox="1"/>
          <p:nvPr>
            <p:ph idx="1" type="body"/>
          </p:nvPr>
        </p:nvSpPr>
        <p:spPr>
          <a:xfrm>
            <a:off x="311700" y="1023450"/>
            <a:ext cx="8520600" cy="3857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800">
                <a:solidFill>
                  <a:srgbClr val="000000"/>
                </a:solidFill>
                <a:latin typeface="Consolas"/>
                <a:ea typeface="Consolas"/>
                <a:cs typeface="Consolas"/>
                <a:sym typeface="Consolas"/>
              </a:rPr>
              <a:t>package org.usfirst.frc.team2265.robot.subsystems;</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import edu.wpi.first.wpilibj.Joystick;</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import edu.wpi.first.wpilibj.RobotDrive;</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import edu.wpi.first.wpilibj.CANTalon;</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public class Drivetrain {</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    public static CANTalon frontLeft= new CANTalon(RobotMap.frontLeftPort);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public static CANTalon frontRight= new CANTalon(RobotMap.frontRightPort);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public static CANTalon rearLeft= new CANTalon(RobotMap.rearLeftPort);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public static CANTalon rearRight= new CANTalon(RobotMap.rearRightPort);</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    public static Joystick atkJoy = new Joystick(RobotMap.atkJoyPort);</a:t>
            </a:r>
            <a:endParaRPr sz="800">
              <a:solidFill>
                <a:srgbClr val="000000"/>
              </a:solidFill>
              <a:latin typeface="Consolas"/>
              <a:ea typeface="Consolas"/>
              <a:cs typeface="Consolas"/>
              <a:sym typeface="Consolas"/>
            </a:endParaRPr>
          </a:p>
          <a:p>
            <a:pPr indent="0" lvl="0" marL="0">
              <a:spcBef>
                <a:spcPts val="1600"/>
              </a:spcBef>
              <a:spcAft>
                <a:spcPts val="0"/>
              </a:spcAft>
              <a:buNone/>
            </a:pPr>
            <a:r>
              <a:rPr lang="en" sz="800">
                <a:solidFill>
                  <a:schemeClr val="accent1"/>
                </a:solidFill>
                <a:latin typeface="Consolas"/>
                <a:ea typeface="Consolas"/>
                <a:cs typeface="Consolas"/>
                <a:sym typeface="Consolas"/>
              </a:rPr>
              <a:t>    </a:t>
            </a:r>
            <a:r>
              <a:rPr lang="en" sz="800">
                <a:solidFill>
                  <a:srgbClr val="000000"/>
                </a:solidFill>
                <a:latin typeface="Consolas"/>
                <a:ea typeface="Consolas"/>
                <a:cs typeface="Consolas"/>
                <a:sym typeface="Consolas"/>
              </a:rPr>
              <a:t>public static</a:t>
            </a:r>
            <a:r>
              <a:rPr lang="en" sz="800">
                <a:solidFill>
                  <a:schemeClr val="accent1"/>
                </a:solidFill>
                <a:latin typeface="Consolas"/>
                <a:ea typeface="Consolas"/>
                <a:cs typeface="Consolas"/>
                <a:sym typeface="Consolas"/>
              </a:rPr>
              <a:t> RobotDrive TankDrive</a:t>
            </a:r>
            <a:r>
              <a:rPr lang="en" sz="800">
                <a:solidFill>
                  <a:srgbClr val="A71D5D"/>
                </a:solidFill>
                <a:latin typeface="Consolas"/>
                <a:ea typeface="Consolas"/>
                <a:cs typeface="Consolas"/>
                <a:sym typeface="Consolas"/>
              </a:rPr>
              <a:t>=</a:t>
            </a:r>
            <a:r>
              <a:rPr lang="en" sz="800">
                <a:solidFill>
                  <a:schemeClr val="accent1"/>
                </a:solidFill>
                <a:latin typeface="Consolas"/>
                <a:ea typeface="Consolas"/>
                <a:cs typeface="Consolas"/>
                <a:sym typeface="Consolas"/>
              </a:rPr>
              <a:t> </a:t>
            </a:r>
            <a:r>
              <a:rPr lang="en" sz="800">
                <a:solidFill>
                  <a:srgbClr val="A71D5D"/>
                </a:solidFill>
                <a:latin typeface="Consolas"/>
                <a:ea typeface="Consolas"/>
                <a:cs typeface="Consolas"/>
                <a:sym typeface="Consolas"/>
              </a:rPr>
              <a:t>new</a:t>
            </a:r>
            <a:r>
              <a:rPr lang="en" sz="800">
                <a:solidFill>
                  <a:schemeClr val="accent1"/>
                </a:solidFill>
                <a:latin typeface="Consolas"/>
                <a:ea typeface="Consolas"/>
                <a:cs typeface="Consolas"/>
                <a:sym typeface="Consolas"/>
              </a:rPr>
              <a:t> RobotDrive(frontLeft, rearLeft, frontRight, rearRight);</a:t>
            </a:r>
            <a:endParaRPr sz="800">
              <a:solidFill>
                <a:schemeClr val="accent1"/>
              </a:solidFill>
              <a:latin typeface="Consolas"/>
              <a:ea typeface="Consolas"/>
              <a:cs typeface="Consolas"/>
              <a:sym typeface="Consolas"/>
            </a:endParaRPr>
          </a:p>
          <a:p>
            <a:pPr indent="0" lvl="0" marL="0" rtl="0">
              <a:spcBef>
                <a:spcPts val="1600"/>
              </a:spcBef>
              <a:spcAft>
                <a:spcPts val="0"/>
              </a:spcAft>
              <a:buNone/>
            </a:pPr>
            <a:r>
              <a:rPr lang="en" sz="800">
                <a:solidFill>
                  <a:schemeClr val="accent1"/>
                </a:solidFill>
                <a:latin typeface="Consolas"/>
                <a:ea typeface="Consolas"/>
                <a:cs typeface="Consolas"/>
                <a:sym typeface="Consolas"/>
              </a:rPr>
              <a:t>    public void drive(){</a:t>
            </a:r>
            <a:br>
              <a:rPr lang="en" sz="800">
                <a:solidFill>
                  <a:schemeClr val="accent1"/>
                </a:solidFill>
                <a:latin typeface="Consolas"/>
                <a:ea typeface="Consolas"/>
                <a:cs typeface="Consolas"/>
                <a:sym typeface="Consolas"/>
              </a:rPr>
            </a:br>
            <a:r>
              <a:rPr lang="en" sz="800">
                <a:solidFill>
                  <a:schemeClr val="accent1"/>
                </a:solidFill>
                <a:latin typeface="Consolas"/>
                <a:ea typeface="Consolas"/>
                <a:cs typeface="Consolas"/>
                <a:sym typeface="Consolas"/>
              </a:rPr>
              <a:t>		double leftVal= atkJoy.getRawAxis(1);</a:t>
            </a:r>
            <a:br>
              <a:rPr lang="en" sz="800">
                <a:solidFill>
                  <a:schemeClr val="accent1"/>
                </a:solidFill>
                <a:latin typeface="Consolas"/>
                <a:ea typeface="Consolas"/>
                <a:cs typeface="Consolas"/>
                <a:sym typeface="Consolas"/>
              </a:rPr>
            </a:br>
            <a:r>
              <a:rPr lang="en" sz="800">
                <a:solidFill>
                  <a:schemeClr val="accent1"/>
                </a:solidFill>
                <a:latin typeface="Consolas"/>
                <a:ea typeface="Consolas"/>
                <a:cs typeface="Consolas"/>
                <a:sym typeface="Consolas"/>
              </a:rPr>
              <a:t>		double rightVal=atkJoy.getRawAxis(5);</a:t>
            </a:r>
            <a:br>
              <a:rPr lang="en" sz="800">
                <a:solidFill>
                  <a:schemeClr val="accent1"/>
                </a:solidFill>
                <a:latin typeface="Consolas"/>
                <a:ea typeface="Consolas"/>
                <a:cs typeface="Consolas"/>
                <a:sym typeface="Consolas"/>
              </a:rPr>
            </a:br>
            <a:r>
              <a:rPr lang="en" sz="800">
                <a:solidFill>
                  <a:schemeClr val="accent1"/>
                </a:solidFill>
                <a:latin typeface="Consolas"/>
                <a:ea typeface="Consolas"/>
                <a:cs typeface="Consolas"/>
                <a:sym typeface="Consolas"/>
              </a:rPr>
              <a:t>		TankDrive.tankDrive(leftVal, rightVal); </a:t>
            </a:r>
            <a:br>
              <a:rPr lang="en" sz="800">
                <a:solidFill>
                  <a:schemeClr val="accent1"/>
                </a:solidFill>
                <a:latin typeface="Consolas"/>
                <a:ea typeface="Consolas"/>
                <a:cs typeface="Consolas"/>
                <a:sym typeface="Consolas"/>
              </a:rPr>
            </a:br>
            <a:r>
              <a:rPr lang="en" sz="800">
                <a:solidFill>
                  <a:schemeClr val="accent1"/>
                </a:solidFill>
                <a:latin typeface="Consolas"/>
                <a:ea typeface="Consolas"/>
                <a:cs typeface="Consolas"/>
                <a:sym typeface="Consolas"/>
              </a:rPr>
              <a:t>	}	</a:t>
            </a:r>
            <a:endParaRPr sz="800">
              <a:solidFill>
                <a:schemeClr val="accent1"/>
              </a:solidFill>
              <a:latin typeface="Consolas"/>
              <a:ea typeface="Consolas"/>
              <a:cs typeface="Consolas"/>
              <a:sym typeface="Consolas"/>
            </a:endParaRPr>
          </a:p>
          <a:p>
            <a:pPr indent="0" lvl="0" marL="0">
              <a:spcBef>
                <a:spcPts val="1600"/>
              </a:spcBef>
              <a:spcAft>
                <a:spcPts val="1600"/>
              </a:spcAft>
              <a:buNone/>
            </a:pPr>
            <a:r>
              <a:rPr lang="en" sz="800">
                <a:solidFill>
                  <a:schemeClr val="accent1"/>
                </a:solidFill>
                <a:latin typeface="Consolas"/>
                <a:ea typeface="Consolas"/>
                <a:cs typeface="Consolas"/>
                <a:sym typeface="Consolas"/>
              </a:rPr>
              <a:t>}</a:t>
            </a:r>
            <a:endParaRPr sz="800">
              <a:solidFill>
                <a:schemeClr val="accent1"/>
              </a:solidFill>
              <a:latin typeface="Consolas"/>
              <a:ea typeface="Consolas"/>
              <a:cs typeface="Consolas"/>
              <a:sym typeface="Consolas"/>
            </a:endParaRPr>
          </a:p>
        </p:txBody>
      </p:sp>
      <p:pic>
        <p:nvPicPr>
          <p:cNvPr id="153" name="Shape 153"/>
          <p:cNvPicPr preferRelativeResize="0"/>
          <p:nvPr/>
        </p:nvPicPr>
        <p:blipFill>
          <a:blip r:embed="rId3">
            <a:alphaModFix/>
          </a:blip>
          <a:stretch>
            <a:fillRect/>
          </a:stretch>
        </p:blipFill>
        <p:spPr>
          <a:xfrm>
            <a:off x="6347425" y="1922050"/>
            <a:ext cx="1705750" cy="2060501"/>
          </a:xfrm>
          <a:prstGeom prst="rect">
            <a:avLst/>
          </a:prstGeom>
          <a:noFill/>
          <a:ln>
            <a:noFill/>
          </a:ln>
        </p:spPr>
      </p:pic>
      <p:sp>
        <p:nvSpPr>
          <p:cNvPr id="154" name="Shape 154"/>
          <p:cNvSpPr/>
          <p:nvPr/>
        </p:nvSpPr>
        <p:spPr>
          <a:xfrm>
            <a:off x="3844500" y="137775"/>
            <a:ext cx="3739500" cy="2112480"/>
          </a:xfrm>
          <a:prstGeom prst="cloud">
            <a:avLst/>
          </a:prstGeom>
          <a:solidFill>
            <a:srgbClr val="D9D2E9"/>
          </a:solidFill>
          <a:ln cap="flat" cmpd="sng" w="9525">
            <a:solidFill>
              <a:srgbClr val="38761D"/>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txBox="1"/>
          <p:nvPr/>
        </p:nvSpPr>
        <p:spPr>
          <a:xfrm>
            <a:off x="4316850" y="464875"/>
            <a:ext cx="3063900" cy="157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Source Sans Pro"/>
                <a:ea typeface="Source Sans Pro"/>
                <a:cs typeface="Source Sans Pro"/>
                <a:sym typeface="Source Sans Pro"/>
              </a:rPr>
              <a:t>This is code that makes the robot drive. </a:t>
            </a:r>
            <a:r>
              <a:rPr lang="en" sz="2400">
                <a:latin typeface="Source Sans Pro"/>
                <a:ea typeface="Source Sans Pro"/>
                <a:cs typeface="Source Sans Pro"/>
                <a:sym typeface="Source Sans Pro"/>
              </a:rPr>
              <a:t>Let’s break it down! </a:t>
            </a:r>
            <a:endParaRPr sz="24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Drive Code - Part 1</a:t>
            </a:r>
            <a:endParaRPr/>
          </a:p>
        </p:txBody>
      </p:sp>
      <p:sp>
        <p:nvSpPr>
          <p:cNvPr id="161" name="Shape 161"/>
          <p:cNvSpPr txBox="1"/>
          <p:nvPr>
            <p:ph idx="1" type="body"/>
          </p:nvPr>
        </p:nvSpPr>
        <p:spPr>
          <a:xfrm>
            <a:off x="311700" y="118527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Clr>
                <a:schemeClr val="dk2"/>
              </a:buClr>
              <a:buSzPts val="1100"/>
              <a:buFont typeface="Arial"/>
              <a:buNone/>
            </a:pPr>
            <a:r>
              <a:rPr lang="en" sz="1200">
                <a:solidFill>
                  <a:schemeClr val="dk2"/>
                </a:solidFill>
                <a:latin typeface="Consolas"/>
                <a:ea typeface="Consolas"/>
                <a:cs typeface="Consolas"/>
                <a:sym typeface="Consolas"/>
              </a:rPr>
              <a:t>package org.usfirst.frc.team2265.robot.subsystems;</a:t>
            </a:r>
            <a:endParaRPr sz="1200">
              <a:solidFill>
                <a:schemeClr val="dk2"/>
              </a:solidFill>
              <a:latin typeface="Consolas"/>
              <a:ea typeface="Consolas"/>
              <a:cs typeface="Consolas"/>
              <a:sym typeface="Consolas"/>
            </a:endParaRPr>
          </a:p>
          <a:p>
            <a:pPr indent="0" lvl="0" marL="0" rtl="0">
              <a:lnSpc>
                <a:spcPct val="100000"/>
              </a:lnSpc>
              <a:spcBef>
                <a:spcPts val="1600"/>
              </a:spcBef>
              <a:spcAft>
                <a:spcPts val="0"/>
              </a:spcAft>
              <a:buNone/>
            </a:pPr>
            <a:r>
              <a:rPr lang="en" sz="1200">
                <a:solidFill>
                  <a:schemeClr val="dk2"/>
                </a:solidFill>
                <a:latin typeface="Consolas"/>
                <a:ea typeface="Consolas"/>
                <a:cs typeface="Consolas"/>
                <a:sym typeface="Consolas"/>
              </a:rPr>
              <a:t>import edu.wpi.first.wpilibj.Joystick;</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import edu.wpi.first.wpilibj.RobotDrive;</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import edu.wpi.first.wpilibj.command.Subsystem;</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import edu.wpi.first.wpilibj.smartdashboard.SmartDashboard;</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import edu.wpi.first.wpilibj.CANTalon;</a:t>
            </a:r>
            <a:endParaRPr sz="1200">
              <a:solidFill>
                <a:schemeClr val="dk2"/>
              </a:solidFill>
              <a:latin typeface="Consolas"/>
              <a:ea typeface="Consolas"/>
              <a:cs typeface="Consolas"/>
              <a:sym typeface="Consolas"/>
            </a:endParaRPr>
          </a:p>
          <a:p>
            <a:pPr indent="0" lvl="0" marL="0" rtl="0">
              <a:lnSpc>
                <a:spcPct val="100000"/>
              </a:lnSpc>
              <a:spcBef>
                <a:spcPts val="1600"/>
              </a:spcBef>
              <a:spcAft>
                <a:spcPts val="0"/>
              </a:spcAft>
              <a:buNone/>
            </a:pPr>
            <a:r>
              <a:t/>
            </a:r>
            <a:endParaRPr sz="2400">
              <a:solidFill>
                <a:schemeClr val="dk2"/>
              </a:solidFill>
            </a:endParaRPr>
          </a:p>
          <a:p>
            <a:pPr indent="0" lvl="0" marL="0" rtl="0">
              <a:lnSpc>
                <a:spcPct val="100000"/>
              </a:lnSpc>
              <a:spcBef>
                <a:spcPts val="1600"/>
              </a:spcBef>
              <a:spcAft>
                <a:spcPts val="0"/>
              </a:spcAft>
              <a:buNone/>
            </a:pPr>
            <a:r>
              <a:rPr lang="en" sz="2400">
                <a:solidFill>
                  <a:schemeClr val="dk2"/>
                </a:solidFill>
              </a:rPr>
              <a:t>Here, we use imported classes from the API. Can someone find the API reference for one of these classes?</a:t>
            </a:r>
            <a:r>
              <a:rPr b="1" lang="en">
                <a:solidFill>
                  <a:schemeClr val="dk2"/>
                </a:solidFill>
              </a:rPr>
              <a:t> </a:t>
            </a:r>
            <a:endParaRPr b="1">
              <a:solidFill>
                <a:schemeClr val="dk2"/>
              </a:solidFill>
            </a:endParaRPr>
          </a:p>
          <a:p>
            <a:pPr indent="0" lvl="0" marL="0" rtl="0">
              <a:lnSpc>
                <a:spcPct val="100000"/>
              </a:lnSpc>
              <a:spcBef>
                <a:spcPts val="1600"/>
              </a:spcBef>
              <a:spcAft>
                <a:spcPts val="0"/>
              </a:spcAft>
              <a:buNone/>
            </a:pPr>
            <a:r>
              <a:t/>
            </a:r>
            <a:endParaRPr sz="1200">
              <a:solidFill>
                <a:schemeClr val="dk2"/>
              </a:solidFill>
              <a:latin typeface="Consolas"/>
              <a:ea typeface="Consolas"/>
              <a:cs typeface="Consolas"/>
              <a:sym typeface="Consolas"/>
            </a:endParaRPr>
          </a:p>
          <a:p>
            <a:pPr indent="0" lvl="0" marL="0">
              <a:lnSpc>
                <a:spcPct val="100000"/>
              </a:lnSpc>
              <a:spcBef>
                <a:spcPts val="1600"/>
              </a:spcBef>
              <a:spcAft>
                <a:spcPts val="1600"/>
              </a:spcAft>
              <a:buClr>
                <a:schemeClr val="dk2"/>
              </a:buClr>
              <a:buSzPts val="1100"/>
              <a:buFont typeface="Arial"/>
              <a:buNone/>
            </a:pPr>
            <a:r>
              <a:t/>
            </a:r>
            <a:endParaRPr sz="1200">
              <a:solidFill>
                <a:schemeClr val="dk2"/>
              </a:solidFill>
              <a:latin typeface="Consolas"/>
              <a:ea typeface="Consolas"/>
              <a:cs typeface="Consolas"/>
              <a:sym typeface="Consolas"/>
            </a:endParaRPr>
          </a:p>
        </p:txBody>
      </p:sp>
      <p:pic>
        <p:nvPicPr>
          <p:cNvPr id="162" name="Shape 162"/>
          <p:cNvPicPr preferRelativeResize="0"/>
          <p:nvPr/>
        </p:nvPicPr>
        <p:blipFill rotWithShape="1">
          <a:blip r:embed="rId3">
            <a:alphaModFix/>
          </a:blip>
          <a:srcRect b="5660" l="0" r="0" t="0"/>
          <a:stretch/>
        </p:blipFill>
        <p:spPr>
          <a:xfrm>
            <a:off x="5133250" y="124625"/>
            <a:ext cx="2168700" cy="1628625"/>
          </a:xfrm>
          <a:prstGeom prst="rect">
            <a:avLst/>
          </a:prstGeom>
          <a:noFill/>
          <a:ln>
            <a:noFill/>
          </a:ln>
        </p:spPr>
      </p:pic>
      <p:pic>
        <p:nvPicPr>
          <p:cNvPr id="163" name="Shape 163"/>
          <p:cNvPicPr preferRelativeResize="0"/>
          <p:nvPr/>
        </p:nvPicPr>
        <p:blipFill rotWithShape="1">
          <a:blip r:embed="rId4">
            <a:alphaModFix/>
          </a:blip>
          <a:srcRect b="65454" l="2190" r="78523" t="14322"/>
          <a:stretch/>
        </p:blipFill>
        <p:spPr>
          <a:xfrm>
            <a:off x="8062950" y="261325"/>
            <a:ext cx="887725" cy="851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Drive Code - Part 2 </a:t>
            </a:r>
            <a:endParaRPr/>
          </a:p>
        </p:txBody>
      </p:sp>
      <p:sp>
        <p:nvSpPr>
          <p:cNvPr id="169" name="Shape 169"/>
          <p:cNvSpPr txBox="1"/>
          <p:nvPr>
            <p:ph idx="1" type="body"/>
          </p:nvPr>
        </p:nvSpPr>
        <p:spPr>
          <a:xfrm>
            <a:off x="131200" y="1152475"/>
            <a:ext cx="88437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Clr>
                <a:schemeClr val="dk2"/>
              </a:buClr>
              <a:buSzPts val="1100"/>
              <a:buFont typeface="Arial"/>
              <a:buNone/>
            </a:pPr>
            <a:r>
              <a:rPr lang="en" sz="1200">
                <a:solidFill>
                  <a:schemeClr val="dk2"/>
                </a:solidFill>
                <a:latin typeface="Consolas"/>
                <a:ea typeface="Consolas"/>
                <a:cs typeface="Consolas"/>
                <a:sym typeface="Consolas"/>
              </a:rPr>
              <a:t>public class Drivetrain {</a:t>
            </a:r>
            <a:endParaRPr sz="1200">
              <a:solidFill>
                <a:schemeClr val="dk2"/>
              </a:solidFill>
              <a:latin typeface="Consolas"/>
              <a:ea typeface="Consolas"/>
              <a:cs typeface="Consolas"/>
              <a:sym typeface="Consolas"/>
            </a:endParaRPr>
          </a:p>
          <a:p>
            <a:pPr indent="0" lvl="0" marL="0">
              <a:lnSpc>
                <a:spcPct val="100000"/>
              </a:lnSpc>
              <a:spcBef>
                <a:spcPts val="1600"/>
              </a:spcBef>
              <a:spcAft>
                <a:spcPts val="0"/>
              </a:spcAft>
              <a:buClr>
                <a:schemeClr val="dk2"/>
              </a:buClr>
              <a:buSzPts val="1100"/>
              <a:buFont typeface="Arial"/>
              <a:buNone/>
            </a:pPr>
            <a:r>
              <a:rPr lang="en" sz="1200">
                <a:solidFill>
                  <a:schemeClr val="dk2"/>
                </a:solidFill>
                <a:latin typeface="Consolas"/>
                <a:ea typeface="Consolas"/>
                <a:cs typeface="Consolas"/>
                <a:sym typeface="Consolas"/>
              </a:rPr>
              <a:t>    public static CANTalon frontLeft= new CANTalon(RobotMap.frontLeftPort); </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    public static CANTalon frontRight= new CANTalon(RobotMap.frontRightPort); </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    public static CANTalon rearLeft= new CANTalon(RobotMap.rearLeftPort); </a:t>
            </a:r>
            <a:br>
              <a:rPr lang="en" sz="1200">
                <a:solidFill>
                  <a:schemeClr val="dk2"/>
                </a:solidFill>
                <a:latin typeface="Consolas"/>
                <a:ea typeface="Consolas"/>
                <a:cs typeface="Consolas"/>
                <a:sym typeface="Consolas"/>
              </a:rPr>
            </a:br>
            <a:r>
              <a:rPr lang="en" sz="1200">
                <a:solidFill>
                  <a:schemeClr val="dk2"/>
                </a:solidFill>
                <a:latin typeface="Consolas"/>
                <a:ea typeface="Consolas"/>
                <a:cs typeface="Consolas"/>
                <a:sym typeface="Consolas"/>
              </a:rPr>
              <a:t>    public static CANTalon rearRight= new CANTalon(RobotMap.rearRightPort);</a:t>
            </a:r>
            <a:endParaRPr sz="1200">
              <a:solidFill>
                <a:schemeClr val="dk2"/>
              </a:solidFill>
              <a:latin typeface="Consolas"/>
              <a:ea typeface="Consolas"/>
              <a:cs typeface="Consolas"/>
              <a:sym typeface="Consolas"/>
            </a:endParaRPr>
          </a:p>
          <a:p>
            <a:pPr indent="0" lvl="0" marL="0">
              <a:lnSpc>
                <a:spcPct val="100000"/>
              </a:lnSpc>
              <a:spcBef>
                <a:spcPts val="1600"/>
              </a:spcBef>
              <a:spcAft>
                <a:spcPts val="0"/>
              </a:spcAft>
              <a:buClr>
                <a:schemeClr val="dk2"/>
              </a:buClr>
              <a:buSzPts val="1100"/>
              <a:buFont typeface="Arial"/>
              <a:buNone/>
            </a:pPr>
            <a:r>
              <a:rPr lang="en" sz="1200">
                <a:solidFill>
                  <a:schemeClr val="dk2"/>
                </a:solidFill>
                <a:latin typeface="Consolas"/>
                <a:ea typeface="Consolas"/>
                <a:cs typeface="Consolas"/>
                <a:sym typeface="Consolas"/>
              </a:rPr>
              <a:t>    public static Joystick atkJoy = new Joystick(RobotMap.atkJoyPort);</a:t>
            </a:r>
            <a:endParaRPr sz="1200">
              <a:solidFill>
                <a:schemeClr val="dk2"/>
              </a:solidFill>
              <a:latin typeface="Consolas"/>
              <a:ea typeface="Consolas"/>
              <a:cs typeface="Consolas"/>
              <a:sym typeface="Consolas"/>
            </a:endParaRPr>
          </a:p>
          <a:p>
            <a:pPr indent="0" lvl="0" marL="0">
              <a:spcBef>
                <a:spcPts val="1600"/>
              </a:spcBef>
              <a:spcAft>
                <a:spcPts val="0"/>
              </a:spcAft>
              <a:buClr>
                <a:schemeClr val="dk2"/>
              </a:buClr>
              <a:buSzPts val="1100"/>
              <a:buFont typeface="Arial"/>
              <a:buNone/>
            </a:pPr>
            <a:r>
              <a:rPr lang="en" sz="1200">
                <a:solidFill>
                  <a:schemeClr val="accent1"/>
                </a:solidFill>
                <a:latin typeface="Consolas"/>
                <a:ea typeface="Consolas"/>
                <a:cs typeface="Consolas"/>
                <a:sym typeface="Consolas"/>
              </a:rPr>
              <a:t>    </a:t>
            </a:r>
            <a:r>
              <a:rPr lang="en" sz="1200">
                <a:solidFill>
                  <a:schemeClr val="dk2"/>
                </a:solidFill>
                <a:latin typeface="Consolas"/>
                <a:ea typeface="Consolas"/>
                <a:cs typeface="Consolas"/>
                <a:sym typeface="Consolas"/>
              </a:rPr>
              <a:t>public static</a:t>
            </a:r>
            <a:r>
              <a:rPr lang="en" sz="1200">
                <a:solidFill>
                  <a:schemeClr val="accent1"/>
                </a:solidFill>
                <a:latin typeface="Consolas"/>
                <a:ea typeface="Consolas"/>
                <a:cs typeface="Consolas"/>
                <a:sym typeface="Consolas"/>
              </a:rPr>
              <a:t> RobotDrive TankDrive</a:t>
            </a:r>
            <a:r>
              <a:rPr lang="en" sz="1200">
                <a:solidFill>
                  <a:srgbClr val="A71D5D"/>
                </a:solidFill>
                <a:latin typeface="Consolas"/>
                <a:ea typeface="Consolas"/>
                <a:cs typeface="Consolas"/>
                <a:sym typeface="Consolas"/>
              </a:rPr>
              <a:t>=</a:t>
            </a:r>
            <a:r>
              <a:rPr lang="en" sz="1200">
                <a:solidFill>
                  <a:schemeClr val="accent1"/>
                </a:solidFill>
                <a:latin typeface="Consolas"/>
                <a:ea typeface="Consolas"/>
                <a:cs typeface="Consolas"/>
                <a:sym typeface="Consolas"/>
              </a:rPr>
              <a:t> </a:t>
            </a:r>
            <a:r>
              <a:rPr lang="en" sz="1200">
                <a:solidFill>
                  <a:srgbClr val="A71D5D"/>
                </a:solidFill>
                <a:latin typeface="Consolas"/>
                <a:ea typeface="Consolas"/>
                <a:cs typeface="Consolas"/>
                <a:sym typeface="Consolas"/>
              </a:rPr>
              <a:t>new</a:t>
            </a:r>
            <a:r>
              <a:rPr lang="en" sz="1200">
                <a:solidFill>
                  <a:schemeClr val="accent1"/>
                </a:solidFill>
                <a:latin typeface="Consolas"/>
                <a:ea typeface="Consolas"/>
                <a:cs typeface="Consolas"/>
                <a:sym typeface="Consolas"/>
              </a:rPr>
              <a:t> RobotDrive(frontLeft, rearLeft, frontRight, rearRight);</a:t>
            </a:r>
            <a:endParaRPr sz="1200">
              <a:solidFill>
                <a:schemeClr val="accent1"/>
              </a:solidFill>
              <a:latin typeface="Consolas"/>
              <a:ea typeface="Consolas"/>
              <a:cs typeface="Consolas"/>
              <a:sym typeface="Consolas"/>
            </a:endParaRPr>
          </a:p>
          <a:p>
            <a:pPr indent="0" lvl="0" marL="0">
              <a:spcBef>
                <a:spcPts val="1600"/>
              </a:spcBef>
              <a:spcAft>
                <a:spcPts val="1600"/>
              </a:spcAft>
              <a:buNone/>
            </a:pPr>
            <a:r>
              <a:rPr lang="en" sz="2400">
                <a:solidFill>
                  <a:srgbClr val="000000"/>
                </a:solidFill>
              </a:rPr>
              <a:t>We create our class here, called Drivetrain. We also declare and instantiate the parts of the robot here, using API classes. </a:t>
            </a:r>
            <a:endParaRPr sz="2400">
              <a:solidFill>
                <a:srgbClr val="000000"/>
              </a:solidFill>
            </a:endParaRPr>
          </a:p>
        </p:txBody>
      </p:sp>
      <p:pic>
        <p:nvPicPr>
          <p:cNvPr id="170" name="Shape 170"/>
          <p:cNvPicPr preferRelativeResize="0"/>
          <p:nvPr/>
        </p:nvPicPr>
        <p:blipFill rotWithShape="1">
          <a:blip r:embed="rId3">
            <a:alphaModFix/>
          </a:blip>
          <a:srcRect b="66593" l="20442" r="60731" t="14892"/>
          <a:stretch/>
        </p:blipFill>
        <p:spPr>
          <a:xfrm>
            <a:off x="8053293" y="239600"/>
            <a:ext cx="888782" cy="91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Drive Code - Part 3</a:t>
            </a:r>
            <a:endParaRPr/>
          </a:p>
        </p:txBody>
      </p:sp>
      <p:sp>
        <p:nvSpPr>
          <p:cNvPr id="176" name="Shape 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accent1"/>
                </a:solidFill>
                <a:latin typeface="Consolas"/>
                <a:ea typeface="Consolas"/>
                <a:cs typeface="Consolas"/>
                <a:sym typeface="Consolas"/>
              </a:rPr>
              <a:t> public void drive(){</a:t>
            </a:r>
            <a:br>
              <a:rPr lang="en" sz="1200">
                <a:solidFill>
                  <a:schemeClr val="accent1"/>
                </a:solidFill>
                <a:latin typeface="Consolas"/>
                <a:ea typeface="Consolas"/>
                <a:cs typeface="Consolas"/>
                <a:sym typeface="Consolas"/>
              </a:rPr>
            </a:br>
            <a:r>
              <a:rPr lang="en" sz="1200">
                <a:solidFill>
                  <a:schemeClr val="accent1"/>
                </a:solidFill>
                <a:latin typeface="Consolas"/>
                <a:ea typeface="Consolas"/>
                <a:cs typeface="Consolas"/>
                <a:sym typeface="Consolas"/>
              </a:rPr>
              <a:t>		double leftVal= atkJoy.getRawAxis(1);</a:t>
            </a:r>
            <a:br>
              <a:rPr lang="en" sz="1200">
                <a:solidFill>
                  <a:schemeClr val="accent1"/>
                </a:solidFill>
                <a:latin typeface="Consolas"/>
                <a:ea typeface="Consolas"/>
                <a:cs typeface="Consolas"/>
                <a:sym typeface="Consolas"/>
              </a:rPr>
            </a:br>
            <a:r>
              <a:rPr lang="en" sz="1200">
                <a:solidFill>
                  <a:schemeClr val="accent1"/>
                </a:solidFill>
                <a:latin typeface="Consolas"/>
                <a:ea typeface="Consolas"/>
                <a:cs typeface="Consolas"/>
                <a:sym typeface="Consolas"/>
              </a:rPr>
              <a:t>		double rightVal=atkJoy.getRawAxis(5);</a:t>
            </a:r>
            <a:br>
              <a:rPr lang="en" sz="1200">
                <a:solidFill>
                  <a:schemeClr val="accent1"/>
                </a:solidFill>
                <a:latin typeface="Consolas"/>
                <a:ea typeface="Consolas"/>
                <a:cs typeface="Consolas"/>
                <a:sym typeface="Consolas"/>
              </a:rPr>
            </a:br>
            <a:r>
              <a:rPr lang="en" sz="1200">
                <a:solidFill>
                  <a:schemeClr val="accent1"/>
                </a:solidFill>
                <a:latin typeface="Consolas"/>
                <a:ea typeface="Consolas"/>
                <a:cs typeface="Consolas"/>
                <a:sym typeface="Consolas"/>
              </a:rPr>
              <a:t>		TankDrive.tankDrive(leftVal, rightVal); </a:t>
            </a:r>
            <a:br>
              <a:rPr lang="en" sz="1200">
                <a:solidFill>
                  <a:schemeClr val="accent1"/>
                </a:solidFill>
                <a:latin typeface="Consolas"/>
                <a:ea typeface="Consolas"/>
                <a:cs typeface="Consolas"/>
                <a:sym typeface="Consolas"/>
              </a:rPr>
            </a:br>
            <a:r>
              <a:rPr lang="en" sz="1200">
                <a:solidFill>
                  <a:schemeClr val="accent1"/>
                </a:solidFill>
                <a:latin typeface="Consolas"/>
                <a:ea typeface="Consolas"/>
                <a:cs typeface="Consolas"/>
                <a:sym typeface="Consolas"/>
              </a:rPr>
              <a:t>	}</a:t>
            </a:r>
            <a:endParaRPr sz="1200">
              <a:solidFill>
                <a:schemeClr val="accent1"/>
              </a:solidFill>
              <a:latin typeface="Consolas"/>
              <a:ea typeface="Consolas"/>
              <a:cs typeface="Consolas"/>
              <a:sym typeface="Consolas"/>
            </a:endParaRPr>
          </a:p>
          <a:p>
            <a:pPr indent="0" lvl="0" marL="0">
              <a:spcBef>
                <a:spcPts val="1600"/>
              </a:spcBef>
              <a:spcAft>
                <a:spcPts val="0"/>
              </a:spcAft>
              <a:buClr>
                <a:schemeClr val="dk2"/>
              </a:buClr>
              <a:buSzPts val="1100"/>
              <a:buFont typeface="Arial"/>
              <a:buNone/>
            </a:pPr>
            <a:r>
              <a:rPr lang="en" sz="2400">
                <a:solidFill>
                  <a:schemeClr val="accent1"/>
                </a:solidFill>
              </a:rPr>
              <a:t>This is the actual method we use to drive the robot! We use some API methods here that make things really easy, like tankDrive.  Can someone explain how the driver controls the robot using this code?(Hint: getRawAxis gets the position of the joysticks on the controller.)</a:t>
            </a:r>
            <a:endParaRPr sz="1200">
              <a:solidFill>
                <a:schemeClr val="accent1"/>
              </a:solidFill>
              <a:latin typeface="Consolas"/>
              <a:ea typeface="Consolas"/>
              <a:cs typeface="Consolas"/>
              <a:sym typeface="Consolas"/>
            </a:endParaRPr>
          </a:p>
          <a:p>
            <a:pPr indent="0" lvl="0" marL="0">
              <a:spcBef>
                <a:spcPts val="1600"/>
              </a:spcBef>
              <a:spcAft>
                <a:spcPts val="1600"/>
              </a:spcAft>
              <a:buNone/>
            </a:pPr>
            <a:r>
              <a:t/>
            </a:r>
            <a:endParaRPr>
              <a:solidFill>
                <a:srgbClr val="000000"/>
              </a:solidFill>
            </a:endParaRPr>
          </a:p>
        </p:txBody>
      </p:sp>
      <p:pic>
        <p:nvPicPr>
          <p:cNvPr id="177" name="Shape 177"/>
          <p:cNvPicPr preferRelativeResize="0"/>
          <p:nvPr/>
        </p:nvPicPr>
        <p:blipFill rotWithShape="1">
          <a:blip r:embed="rId3">
            <a:alphaModFix/>
          </a:blip>
          <a:srcRect b="66560" l="39303" r="43094" t="14535"/>
          <a:stretch/>
        </p:blipFill>
        <p:spPr>
          <a:xfrm>
            <a:off x="7974529" y="190275"/>
            <a:ext cx="857771" cy="96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More Real Robot Code</a:t>
            </a:r>
            <a:endParaRPr/>
          </a:p>
        </p:txBody>
      </p:sp>
      <p:sp>
        <p:nvSpPr>
          <p:cNvPr id="183" name="Shape 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800">
                <a:solidFill>
                  <a:srgbClr val="000000"/>
                </a:solidFill>
                <a:latin typeface="Consolas"/>
                <a:ea typeface="Consolas"/>
                <a:cs typeface="Consolas"/>
                <a:sym typeface="Consolas"/>
              </a:rPr>
              <a:t>package org.usfirst.frc.team2265.robot.subsystems;</a:t>
            </a:r>
            <a:endParaRPr sz="800">
              <a:solidFill>
                <a:srgbClr val="000000"/>
              </a:solidFill>
              <a:latin typeface="Consolas"/>
              <a:ea typeface="Consolas"/>
              <a:cs typeface="Consolas"/>
              <a:sym typeface="Consolas"/>
            </a:endParaRPr>
          </a:p>
          <a:p>
            <a:pPr indent="0" lvl="0" marL="0">
              <a:lnSpc>
                <a:spcPct val="100000"/>
              </a:lnSpc>
              <a:spcBef>
                <a:spcPts val="1600"/>
              </a:spcBef>
              <a:spcAft>
                <a:spcPts val="0"/>
              </a:spcAft>
              <a:buNone/>
            </a:pPr>
            <a:r>
              <a:rPr lang="en" sz="800">
                <a:solidFill>
                  <a:srgbClr val="000000"/>
                </a:solidFill>
                <a:latin typeface="Consolas"/>
                <a:ea typeface="Consolas"/>
                <a:cs typeface="Consolas"/>
                <a:sym typeface="Consolas"/>
              </a:rPr>
              <a:t>import edu.wpi.first.wpilibj.DoubleSolenoid;</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import edu.wpi.first.wpilibj.DoubleSolenoid.Value;</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public class Piston extends Subsystem {</a:t>
            </a:r>
            <a:br>
              <a:rPr lang="en" sz="800">
                <a:solidFill>
                  <a:srgbClr val="000000"/>
                </a:solidFill>
                <a:latin typeface="Consolas"/>
                <a:ea typeface="Consolas"/>
                <a:cs typeface="Consolas"/>
                <a:sym typeface="Consolas"/>
              </a:rPr>
            </a:b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DoubleSolenoid actuator, actuator2;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t>
            </a:r>
            <a:br>
              <a:rPr lang="en" sz="800">
                <a:solidFill>
                  <a:srgbClr val="000000"/>
                </a:solidFill>
                <a:latin typeface="Consolas"/>
                <a:ea typeface="Consolas"/>
                <a:cs typeface="Consolas"/>
                <a:sym typeface="Consolas"/>
              </a:rPr>
            </a:b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public Piston (int port1, int port2, int port3, int port4)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 = new DoubleSolenoid(port1, port2);</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actuator2 = new DoubleSolenoid(port3, port4);</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t>
            </a:r>
            <a:endParaRPr sz="800">
              <a:solidFill>
                <a:srgbClr val="000000"/>
              </a:solidFill>
              <a:latin typeface="Consolas"/>
              <a:ea typeface="Consolas"/>
              <a:cs typeface="Consolas"/>
              <a:sym typeface="Consolas"/>
            </a:endParaRPr>
          </a:p>
          <a:p>
            <a:pPr indent="457200" lvl="0" marL="0" rtl="0">
              <a:lnSpc>
                <a:spcPct val="100000"/>
              </a:lnSpc>
              <a:spcBef>
                <a:spcPts val="1600"/>
              </a:spcBef>
              <a:spcAft>
                <a:spcPts val="0"/>
              </a:spcAft>
              <a:buNone/>
            </a:pPr>
            <a:r>
              <a:rPr lang="en" sz="800">
                <a:solidFill>
                  <a:srgbClr val="000000"/>
                </a:solidFill>
                <a:latin typeface="Consolas"/>
                <a:ea typeface="Consolas"/>
                <a:cs typeface="Consolas"/>
                <a:sym typeface="Consolas"/>
              </a:rPr>
              <a:t>public void extend()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actuator.set(DoubleSolenoid.Value.kForward);</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actuator2.set(DoubleSolenoid.Value.kForward);</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t>
            </a:r>
            <a:br>
              <a:rPr lang="en" sz="800">
                <a:solidFill>
                  <a:srgbClr val="000000"/>
                </a:solidFill>
                <a:latin typeface="Consolas"/>
                <a:ea typeface="Consolas"/>
                <a:cs typeface="Consolas"/>
                <a:sym typeface="Consolas"/>
              </a:rPr>
            </a:b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public void retract() {</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actuator.set(DoubleSolenoid.Value.kReverse);</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actuator2.set(DoubleSolenoid.Value.kReverse);</a:t>
            </a:r>
            <a:br>
              <a:rPr lang="en" sz="800">
                <a:solidFill>
                  <a:srgbClr val="000000"/>
                </a:solidFill>
                <a:latin typeface="Consolas"/>
                <a:ea typeface="Consolas"/>
                <a:cs typeface="Consolas"/>
                <a:sym typeface="Consolas"/>
              </a:rPr>
            </a:br>
            <a:r>
              <a:rPr lang="en" sz="800">
                <a:solidFill>
                  <a:srgbClr val="000000"/>
                </a:solidFill>
                <a:latin typeface="Consolas"/>
                <a:ea typeface="Consolas"/>
                <a:cs typeface="Consolas"/>
                <a:sym typeface="Consolas"/>
              </a:rPr>
              <a:t>	}</a:t>
            </a:r>
            <a:endParaRPr sz="800">
              <a:solidFill>
                <a:srgbClr val="000000"/>
              </a:solidFill>
              <a:latin typeface="Consolas"/>
              <a:ea typeface="Consolas"/>
              <a:cs typeface="Consolas"/>
              <a:sym typeface="Consolas"/>
            </a:endParaRPr>
          </a:p>
          <a:p>
            <a:pPr indent="0" lvl="0" marL="0" rtl="0">
              <a:lnSpc>
                <a:spcPct val="100000"/>
              </a:lnSpc>
              <a:spcBef>
                <a:spcPts val="1600"/>
              </a:spcBef>
              <a:spcAft>
                <a:spcPts val="1600"/>
              </a:spcAft>
              <a:buNone/>
            </a:pPr>
            <a:r>
              <a:rPr lang="en" sz="800">
                <a:solidFill>
                  <a:srgbClr val="000000"/>
                </a:solidFill>
                <a:latin typeface="Consolas"/>
                <a:ea typeface="Consolas"/>
                <a:cs typeface="Consolas"/>
                <a:sym typeface="Consolas"/>
              </a:rPr>
              <a:t>}</a:t>
            </a:r>
            <a:endParaRPr sz="800">
              <a:solidFill>
                <a:srgbClr val="000000"/>
              </a:solidFill>
              <a:latin typeface="Consolas"/>
              <a:ea typeface="Consolas"/>
              <a:cs typeface="Consolas"/>
              <a:sym typeface="Consolas"/>
            </a:endParaRPr>
          </a:p>
        </p:txBody>
      </p:sp>
      <p:pic>
        <p:nvPicPr>
          <p:cNvPr id="184" name="Shape 184"/>
          <p:cNvPicPr preferRelativeResize="0"/>
          <p:nvPr/>
        </p:nvPicPr>
        <p:blipFill rotWithShape="1">
          <a:blip r:embed="rId3">
            <a:alphaModFix/>
          </a:blip>
          <a:srcRect b="19080" l="0" r="0" t="0"/>
          <a:stretch/>
        </p:blipFill>
        <p:spPr>
          <a:xfrm>
            <a:off x="6252000" y="2057450"/>
            <a:ext cx="1837500" cy="2042925"/>
          </a:xfrm>
          <a:prstGeom prst="rect">
            <a:avLst/>
          </a:prstGeom>
          <a:noFill/>
          <a:ln>
            <a:noFill/>
          </a:ln>
        </p:spPr>
      </p:pic>
      <p:sp>
        <p:nvSpPr>
          <p:cNvPr id="185" name="Shape 185"/>
          <p:cNvSpPr/>
          <p:nvPr/>
        </p:nvSpPr>
        <p:spPr>
          <a:xfrm>
            <a:off x="5055000" y="472375"/>
            <a:ext cx="2893212" cy="1686096"/>
          </a:xfrm>
          <a:prstGeom prst="cloud">
            <a:avLst/>
          </a:prstGeom>
          <a:solidFill>
            <a:srgbClr val="A4C2F4"/>
          </a:solidFill>
          <a:ln cap="flat" cmpd="sng" w="19050">
            <a:solidFill>
              <a:srgbClr val="3C78D8"/>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txBox="1"/>
          <p:nvPr/>
        </p:nvSpPr>
        <p:spPr>
          <a:xfrm>
            <a:off x="5648700" y="721625"/>
            <a:ext cx="1810800" cy="12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This is the code that makes a piston extend and retract.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Piston/Solenoid Code - Part 1</a:t>
            </a:r>
            <a:endParaRPr/>
          </a:p>
        </p:txBody>
      </p:sp>
      <p:sp>
        <p:nvSpPr>
          <p:cNvPr id="192" name="Shape 1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Clr>
                <a:schemeClr val="dk2"/>
              </a:buClr>
              <a:buSzPts val="1100"/>
              <a:buFont typeface="Arial"/>
              <a:buNone/>
            </a:pPr>
            <a:r>
              <a:rPr lang="en" sz="1000">
                <a:solidFill>
                  <a:schemeClr val="dk2"/>
                </a:solidFill>
                <a:latin typeface="Consolas"/>
                <a:ea typeface="Consolas"/>
                <a:cs typeface="Consolas"/>
                <a:sym typeface="Consolas"/>
              </a:rPr>
              <a:t>package org.usfirst.frc.team2265.robot.subsystems;</a:t>
            </a:r>
            <a:endParaRPr sz="1000">
              <a:solidFill>
                <a:schemeClr val="dk2"/>
              </a:solidFill>
              <a:latin typeface="Consolas"/>
              <a:ea typeface="Consolas"/>
              <a:cs typeface="Consolas"/>
              <a:sym typeface="Consolas"/>
            </a:endParaRPr>
          </a:p>
          <a:p>
            <a:pPr indent="0" lvl="0" marL="0">
              <a:lnSpc>
                <a:spcPct val="100000"/>
              </a:lnSpc>
              <a:spcBef>
                <a:spcPts val="1600"/>
              </a:spcBef>
              <a:spcAft>
                <a:spcPts val="0"/>
              </a:spcAft>
              <a:buClr>
                <a:schemeClr val="dk2"/>
              </a:buClr>
              <a:buSzPts val="1100"/>
              <a:buFont typeface="Arial"/>
              <a:buNone/>
            </a:pPr>
            <a:r>
              <a:rPr lang="en" sz="1000">
                <a:solidFill>
                  <a:schemeClr val="dk2"/>
                </a:solidFill>
                <a:latin typeface="Consolas"/>
                <a:ea typeface="Consolas"/>
                <a:cs typeface="Consolas"/>
                <a:sym typeface="Consolas"/>
              </a:rPr>
              <a:t>import edu.wpi.first.wpilibj.DoubleSolenoid;</a:t>
            </a: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import edu.wpi.first.wpilibj.DoubleSolenoid.Value;</a:t>
            </a:r>
            <a:endParaRPr sz="1000">
              <a:solidFill>
                <a:schemeClr val="dk2"/>
              </a:solidFill>
              <a:latin typeface="Consolas"/>
              <a:ea typeface="Consolas"/>
              <a:cs typeface="Consolas"/>
              <a:sym typeface="Consolas"/>
            </a:endParaRPr>
          </a:p>
          <a:p>
            <a:pPr indent="0" lvl="0" marL="0" rtl="0">
              <a:lnSpc>
                <a:spcPct val="100000"/>
              </a:lnSpc>
              <a:spcBef>
                <a:spcPts val="1600"/>
              </a:spcBef>
              <a:spcAft>
                <a:spcPts val="0"/>
              </a:spcAft>
              <a:buNone/>
            </a:pPr>
            <a:r>
              <a:rPr lang="en" sz="1000">
                <a:solidFill>
                  <a:schemeClr val="dk2"/>
                </a:solidFill>
                <a:latin typeface="Consolas"/>
                <a:ea typeface="Consolas"/>
                <a:cs typeface="Consolas"/>
                <a:sym typeface="Consolas"/>
              </a:rPr>
              <a:t>public class Piston extends Subsystem {</a:t>
            </a:r>
            <a:br>
              <a:rPr lang="en" sz="1000">
                <a:solidFill>
                  <a:schemeClr val="dk2"/>
                </a:solidFill>
                <a:latin typeface="Consolas"/>
                <a:ea typeface="Consolas"/>
                <a:cs typeface="Consolas"/>
                <a:sym typeface="Consolas"/>
              </a:rPr>
            </a:b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DoubleSolenoid actuator;</a:t>
            </a: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a:t>
            </a:r>
            <a:br>
              <a:rPr lang="en" sz="1000">
                <a:solidFill>
                  <a:schemeClr val="dk2"/>
                </a:solidFill>
                <a:latin typeface="Consolas"/>
                <a:ea typeface="Consolas"/>
                <a:cs typeface="Consolas"/>
                <a:sym typeface="Consolas"/>
              </a:rPr>
            </a:b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public Piston (int port1, int port2) {</a:t>
            </a: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actuator = new DoubleSolenoid(port1, port2);</a:t>
            </a:r>
            <a:br>
              <a:rPr lang="en" sz="1000">
                <a:solidFill>
                  <a:schemeClr val="dk2"/>
                </a:solidFill>
                <a:latin typeface="Consolas"/>
                <a:ea typeface="Consolas"/>
                <a:cs typeface="Consolas"/>
                <a:sym typeface="Consolas"/>
              </a:rPr>
            </a:b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a:t>
            </a:r>
            <a:br>
              <a:rPr lang="en" sz="1000">
                <a:solidFill>
                  <a:schemeClr val="dk2"/>
                </a:solidFill>
                <a:latin typeface="Consolas"/>
                <a:ea typeface="Consolas"/>
                <a:cs typeface="Consolas"/>
                <a:sym typeface="Consolas"/>
              </a:rPr>
            </a:br>
            <a:r>
              <a:rPr lang="en" sz="1000">
                <a:solidFill>
                  <a:schemeClr val="dk2"/>
                </a:solidFill>
                <a:latin typeface="Consolas"/>
                <a:ea typeface="Consolas"/>
                <a:cs typeface="Consolas"/>
                <a:sym typeface="Consolas"/>
              </a:rPr>
              <a:t>	}</a:t>
            </a:r>
            <a:endParaRPr sz="1000">
              <a:solidFill>
                <a:schemeClr val="dk2"/>
              </a:solidFill>
              <a:latin typeface="Consolas"/>
              <a:ea typeface="Consolas"/>
              <a:cs typeface="Consolas"/>
              <a:sym typeface="Consolas"/>
            </a:endParaRPr>
          </a:p>
          <a:p>
            <a:pPr indent="0" lvl="0" marL="0">
              <a:lnSpc>
                <a:spcPct val="100000"/>
              </a:lnSpc>
              <a:spcBef>
                <a:spcPts val="1600"/>
              </a:spcBef>
              <a:spcAft>
                <a:spcPts val="1600"/>
              </a:spcAft>
              <a:buClr>
                <a:schemeClr val="dk2"/>
              </a:buClr>
              <a:buSzPts val="1100"/>
              <a:buFont typeface="Arial"/>
              <a:buNone/>
            </a:pPr>
            <a:r>
              <a:rPr lang="en" sz="2400">
                <a:solidFill>
                  <a:schemeClr val="dk2"/>
                </a:solidFill>
              </a:rPr>
              <a:t>This imports the Solenoids (they’re double because they can go in and out), and makes the constructor for a piston. Can someone construct a new Piston?</a:t>
            </a:r>
            <a:endParaRPr sz="2400">
              <a:solidFill>
                <a:schemeClr val="dk2"/>
              </a:solidFill>
            </a:endParaRPr>
          </a:p>
        </p:txBody>
      </p:sp>
      <p:pic>
        <p:nvPicPr>
          <p:cNvPr id="193" name="Shape 193"/>
          <p:cNvPicPr preferRelativeResize="0"/>
          <p:nvPr/>
        </p:nvPicPr>
        <p:blipFill rotWithShape="1">
          <a:blip r:embed="rId3">
            <a:alphaModFix/>
          </a:blip>
          <a:srcRect b="65454" l="2190" r="78523" t="14322"/>
          <a:stretch/>
        </p:blipFill>
        <p:spPr>
          <a:xfrm>
            <a:off x="8062950" y="261325"/>
            <a:ext cx="887725" cy="851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Piston/Solenoid Code - Part 2</a:t>
            </a:r>
            <a:endParaRPr/>
          </a:p>
        </p:txBody>
      </p:sp>
      <p:sp>
        <p:nvSpPr>
          <p:cNvPr id="199" name="Shape 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100">
                <a:solidFill>
                  <a:srgbClr val="000000"/>
                </a:solidFill>
                <a:latin typeface="Consolas"/>
                <a:ea typeface="Consolas"/>
                <a:cs typeface="Consolas"/>
                <a:sym typeface="Consolas"/>
              </a:rPr>
              <a:t>public void extend() {</a:t>
            </a:r>
            <a:br>
              <a:rPr lang="en" sz="1100">
                <a:solidFill>
                  <a:srgbClr val="000000"/>
                </a:solidFill>
                <a:latin typeface="Consolas"/>
                <a:ea typeface="Consolas"/>
                <a:cs typeface="Consolas"/>
                <a:sym typeface="Consolas"/>
              </a:rPr>
            </a:br>
            <a:r>
              <a:rPr lang="en" sz="1100">
                <a:solidFill>
                  <a:srgbClr val="000000"/>
                </a:solidFill>
                <a:latin typeface="Consolas"/>
                <a:ea typeface="Consolas"/>
                <a:cs typeface="Consolas"/>
                <a:sym typeface="Consolas"/>
              </a:rPr>
              <a:t>		actuator.set(DoubleSolenoid.Value.kForward);</a:t>
            </a:r>
            <a:br>
              <a:rPr lang="en" sz="1100">
                <a:solidFill>
                  <a:srgbClr val="000000"/>
                </a:solidFill>
                <a:latin typeface="Consolas"/>
                <a:ea typeface="Consolas"/>
                <a:cs typeface="Consolas"/>
                <a:sym typeface="Consolas"/>
              </a:rPr>
            </a:br>
            <a:br>
              <a:rPr lang="en" sz="1100">
                <a:solidFill>
                  <a:srgbClr val="000000"/>
                </a:solidFill>
                <a:latin typeface="Consolas"/>
                <a:ea typeface="Consolas"/>
                <a:cs typeface="Consolas"/>
                <a:sym typeface="Consolas"/>
              </a:rPr>
            </a:br>
            <a:r>
              <a:rPr lang="en" sz="1100">
                <a:solidFill>
                  <a:srgbClr val="000000"/>
                </a:solidFill>
                <a:latin typeface="Consolas"/>
                <a:ea typeface="Consolas"/>
                <a:cs typeface="Consolas"/>
                <a:sym typeface="Consolas"/>
              </a:rPr>
              <a:t>	}</a:t>
            </a:r>
            <a:br>
              <a:rPr lang="en" sz="1100">
                <a:solidFill>
                  <a:srgbClr val="000000"/>
                </a:solidFill>
                <a:latin typeface="Consolas"/>
                <a:ea typeface="Consolas"/>
                <a:cs typeface="Consolas"/>
                <a:sym typeface="Consolas"/>
              </a:rPr>
            </a:br>
            <a:br>
              <a:rPr lang="en" sz="1100">
                <a:solidFill>
                  <a:srgbClr val="000000"/>
                </a:solidFill>
                <a:latin typeface="Consolas"/>
                <a:ea typeface="Consolas"/>
                <a:cs typeface="Consolas"/>
                <a:sym typeface="Consolas"/>
              </a:rPr>
            </a:br>
            <a:r>
              <a:rPr lang="en" sz="1100">
                <a:solidFill>
                  <a:srgbClr val="000000"/>
                </a:solidFill>
                <a:latin typeface="Consolas"/>
                <a:ea typeface="Consolas"/>
                <a:cs typeface="Consolas"/>
                <a:sym typeface="Consolas"/>
              </a:rPr>
              <a:t>public void retract() {</a:t>
            </a:r>
            <a:br>
              <a:rPr lang="en" sz="1100">
                <a:solidFill>
                  <a:srgbClr val="000000"/>
                </a:solidFill>
                <a:latin typeface="Consolas"/>
                <a:ea typeface="Consolas"/>
                <a:cs typeface="Consolas"/>
                <a:sym typeface="Consolas"/>
              </a:rPr>
            </a:br>
            <a:r>
              <a:rPr lang="en" sz="1100">
                <a:solidFill>
                  <a:srgbClr val="000000"/>
                </a:solidFill>
                <a:latin typeface="Consolas"/>
                <a:ea typeface="Consolas"/>
                <a:cs typeface="Consolas"/>
                <a:sym typeface="Consolas"/>
              </a:rPr>
              <a:t>		actuator.set(DoubleSolenoid.Value.kReverse);</a:t>
            </a:r>
            <a:br>
              <a:rPr lang="en" sz="1100">
                <a:solidFill>
                  <a:srgbClr val="000000"/>
                </a:solidFill>
                <a:latin typeface="Consolas"/>
                <a:ea typeface="Consolas"/>
                <a:cs typeface="Consolas"/>
                <a:sym typeface="Consolas"/>
              </a:rPr>
            </a:br>
            <a:br>
              <a:rPr lang="en" sz="1100">
                <a:solidFill>
                  <a:srgbClr val="000000"/>
                </a:solidFill>
                <a:latin typeface="Consolas"/>
                <a:ea typeface="Consolas"/>
                <a:cs typeface="Consolas"/>
                <a:sym typeface="Consolas"/>
              </a:rPr>
            </a:br>
            <a:r>
              <a:rPr lang="en" sz="1100">
                <a:solidFill>
                  <a:srgbClr val="000000"/>
                </a:solidFill>
                <a:latin typeface="Consolas"/>
                <a:ea typeface="Consolas"/>
                <a:cs typeface="Consolas"/>
                <a:sym typeface="Consolas"/>
              </a:rPr>
              <a:t>	}</a:t>
            </a:r>
            <a:endParaRPr sz="1100">
              <a:solidFill>
                <a:srgbClr val="000000"/>
              </a:solidFill>
              <a:latin typeface="Consolas"/>
              <a:ea typeface="Consolas"/>
              <a:cs typeface="Consolas"/>
              <a:sym typeface="Consolas"/>
            </a:endParaRPr>
          </a:p>
          <a:p>
            <a:pPr indent="0" lvl="0" marL="0">
              <a:spcBef>
                <a:spcPts val="1600"/>
              </a:spcBef>
              <a:spcAft>
                <a:spcPts val="0"/>
              </a:spcAft>
              <a:buNone/>
            </a:pPr>
            <a:r>
              <a:rPr lang="en" sz="2400">
                <a:solidFill>
                  <a:srgbClr val="000000"/>
                </a:solidFill>
              </a:rPr>
              <a:t>These methods extend and retract the pistons. kForward and kReverse are the Values that correspond to position - think of it like True/False. </a:t>
            </a:r>
            <a:endParaRPr sz="2400">
              <a:solidFill>
                <a:srgbClr val="000000"/>
              </a:solidFill>
            </a:endParaRPr>
          </a:p>
          <a:p>
            <a:pPr indent="0" lvl="0" marL="0">
              <a:spcBef>
                <a:spcPts val="1600"/>
              </a:spcBef>
              <a:spcAft>
                <a:spcPts val="1600"/>
              </a:spcAft>
              <a:buNone/>
            </a:pPr>
            <a:r>
              <a:t/>
            </a:r>
            <a:endParaRPr sz="1100">
              <a:solidFill>
                <a:srgbClr val="000000"/>
              </a:solidFill>
              <a:latin typeface="Consolas"/>
              <a:ea typeface="Consolas"/>
              <a:cs typeface="Consolas"/>
              <a:sym typeface="Consolas"/>
            </a:endParaRPr>
          </a:p>
        </p:txBody>
      </p:sp>
      <p:pic>
        <p:nvPicPr>
          <p:cNvPr id="200" name="Shape 200"/>
          <p:cNvPicPr preferRelativeResize="0"/>
          <p:nvPr/>
        </p:nvPicPr>
        <p:blipFill rotWithShape="1">
          <a:blip r:embed="rId3">
            <a:alphaModFix/>
          </a:blip>
          <a:srcRect b="66593" l="20442" r="60731" t="14892"/>
          <a:stretch/>
        </p:blipFill>
        <p:spPr>
          <a:xfrm>
            <a:off x="8053293" y="239600"/>
            <a:ext cx="888782" cy="912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Review</a:t>
            </a:r>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rPr>
              <a:t>Last week, we learned about variables, methods ,and classes. Does anyone have any questions about making and using these? </a:t>
            </a:r>
            <a:endParaRPr>
              <a:solidFill>
                <a:srgbClr val="000000"/>
              </a:solidFill>
            </a:endParaRPr>
          </a:p>
        </p:txBody>
      </p:sp>
      <p:pic>
        <p:nvPicPr>
          <p:cNvPr id="67" name="Shape 67"/>
          <p:cNvPicPr preferRelativeResize="0"/>
          <p:nvPr/>
        </p:nvPicPr>
        <p:blipFill>
          <a:blip r:embed="rId3">
            <a:alphaModFix/>
          </a:blip>
          <a:stretch>
            <a:fillRect/>
          </a:stretch>
        </p:blipFill>
        <p:spPr>
          <a:xfrm>
            <a:off x="3489519" y="2249400"/>
            <a:ext cx="2164975" cy="2273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What’s next:</a:t>
            </a:r>
            <a:endParaRPr/>
          </a:p>
        </p:txBody>
      </p:sp>
      <p:sp>
        <p:nvSpPr>
          <p:cNvPr id="206" name="Shape 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Our next meeting will be next Wednesday, October 18th, right here after 10th.</a:t>
            </a:r>
            <a:endParaRPr>
              <a:solidFill>
                <a:srgbClr val="000000"/>
              </a:solidFill>
            </a:endParaRPr>
          </a:p>
          <a:p>
            <a:pPr indent="0" lvl="0" marL="0">
              <a:spcBef>
                <a:spcPts val="1600"/>
              </a:spcBef>
              <a:spcAft>
                <a:spcPts val="0"/>
              </a:spcAft>
              <a:buNone/>
            </a:pPr>
            <a:r>
              <a:rPr lang="en">
                <a:solidFill>
                  <a:srgbClr val="000000"/>
                </a:solidFill>
              </a:rPr>
              <a:t>The things we learned today are going to be really important, but we know it was a lot to handle, so if you have any questions, email us! </a:t>
            </a:r>
            <a:endParaRPr>
              <a:solidFill>
                <a:srgbClr val="000000"/>
              </a:solidFill>
            </a:endParaRPr>
          </a:p>
          <a:p>
            <a:pPr indent="0" lvl="0" marL="0">
              <a:spcBef>
                <a:spcPts val="1600"/>
              </a:spcBef>
              <a:spcAft>
                <a:spcPts val="0"/>
              </a:spcAft>
              <a:buNone/>
            </a:pPr>
            <a:r>
              <a:rPr lang="en">
                <a:solidFill>
                  <a:srgbClr val="000000"/>
                </a:solidFill>
              </a:rPr>
              <a:t>	&gt;Zarrin: </a:t>
            </a:r>
            <a:r>
              <a:rPr lang="en" u="sng">
                <a:solidFill>
                  <a:schemeClr val="hlink"/>
                </a:solidFill>
                <a:hlinkClick r:id="rId3"/>
              </a:rPr>
              <a:t>aliz@bxscience.edu</a:t>
            </a:r>
            <a:endParaRPr>
              <a:solidFill>
                <a:srgbClr val="000000"/>
              </a:solidFill>
            </a:endParaRPr>
          </a:p>
          <a:p>
            <a:pPr indent="0" lvl="0" marL="0">
              <a:spcBef>
                <a:spcPts val="1600"/>
              </a:spcBef>
              <a:spcAft>
                <a:spcPts val="0"/>
              </a:spcAft>
              <a:buNone/>
            </a:pPr>
            <a:r>
              <a:rPr lang="en">
                <a:solidFill>
                  <a:srgbClr val="000000"/>
                </a:solidFill>
              </a:rPr>
              <a:t>	&gt;Carol: </a:t>
            </a:r>
            <a:r>
              <a:rPr lang="en" u="sng">
                <a:solidFill>
                  <a:schemeClr val="hlink"/>
                </a:solidFill>
                <a:hlinkClick r:id="rId4"/>
              </a:rPr>
              <a:t>shaot@bxscience.edu</a:t>
            </a:r>
            <a:endParaRPr>
              <a:solidFill>
                <a:srgbClr val="000000"/>
              </a:solidFill>
            </a:endParaRPr>
          </a:p>
          <a:p>
            <a:pPr indent="0" lvl="0" marL="0" rtl="0">
              <a:spcBef>
                <a:spcPts val="1600"/>
              </a:spcBef>
              <a:spcAft>
                <a:spcPts val="1600"/>
              </a:spcAft>
              <a:buNone/>
            </a:pPr>
            <a:r>
              <a:rPr lang="en">
                <a:solidFill>
                  <a:srgbClr val="000000"/>
                </a:solidFill>
              </a:rPr>
              <a:t>See you guys later!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307250"/>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we put everything we learned together? </a:t>
            </a:r>
            <a:endParaRPr/>
          </a:p>
        </p:txBody>
      </p:sp>
      <p:sp>
        <p:nvSpPr>
          <p:cNvPr id="73" name="Shape 73"/>
          <p:cNvSpPr txBox="1"/>
          <p:nvPr>
            <p:ph idx="1" type="body"/>
          </p:nvPr>
        </p:nvSpPr>
        <p:spPr>
          <a:xfrm>
            <a:off x="311700" y="1548300"/>
            <a:ext cx="8520600" cy="3020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rPr>
              <a:t>Today, we’ll be learning about how to write code for the robot specifically. By the end of this lesson, you’ll be able to write code that makes the robot drive and makes a piston extend.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RoboRIO</a:t>
            </a:r>
            <a:endParaRPr/>
          </a:p>
        </p:txBody>
      </p:sp>
      <p:sp>
        <p:nvSpPr>
          <p:cNvPr id="79" name="Shape 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rPr>
              <a:t>The roborio is the computer onboard every FRC robot. It’s what stores the code and executes commands. In order to use the RoboRIO, code must be loaded onto it by “building” it. </a:t>
            </a:r>
            <a:endParaRPr>
              <a:solidFill>
                <a:srgbClr val="000000"/>
              </a:solidFill>
            </a:endParaRPr>
          </a:p>
        </p:txBody>
      </p:sp>
      <p:pic>
        <p:nvPicPr>
          <p:cNvPr id="80" name="Shape 80"/>
          <p:cNvPicPr preferRelativeResize="0"/>
          <p:nvPr/>
        </p:nvPicPr>
        <p:blipFill>
          <a:blip r:embed="rId3">
            <a:alphaModFix/>
          </a:blip>
          <a:stretch>
            <a:fillRect/>
          </a:stretch>
        </p:blipFill>
        <p:spPr>
          <a:xfrm>
            <a:off x="223099" y="2277475"/>
            <a:ext cx="3500376" cy="2455400"/>
          </a:xfrm>
          <a:prstGeom prst="rect">
            <a:avLst/>
          </a:prstGeom>
          <a:noFill/>
          <a:ln>
            <a:noFill/>
          </a:ln>
        </p:spPr>
      </p:pic>
      <p:pic>
        <p:nvPicPr>
          <p:cNvPr id="81" name="Shape 81"/>
          <p:cNvPicPr preferRelativeResize="0"/>
          <p:nvPr/>
        </p:nvPicPr>
        <p:blipFill>
          <a:blip r:embed="rId4">
            <a:alphaModFix/>
          </a:blip>
          <a:stretch>
            <a:fillRect/>
          </a:stretch>
        </p:blipFill>
        <p:spPr>
          <a:xfrm>
            <a:off x="4382475" y="1659850"/>
            <a:ext cx="5596200" cy="3313100"/>
          </a:xfrm>
          <a:prstGeom prst="rect">
            <a:avLst/>
          </a:prstGeom>
          <a:noFill/>
          <a:ln>
            <a:noFill/>
          </a:ln>
        </p:spPr>
      </p:pic>
      <p:sp>
        <p:nvSpPr>
          <p:cNvPr id="82" name="Shape 82"/>
          <p:cNvSpPr txBox="1"/>
          <p:nvPr/>
        </p:nvSpPr>
        <p:spPr>
          <a:xfrm>
            <a:off x="6476875" y="2043800"/>
            <a:ext cx="1315500" cy="83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0000"/>
                </a:solidFill>
              </a:rPr>
              <a:t>Think about it as the human BRAIN!</a:t>
            </a:r>
            <a:endParaRPr b="1" sz="16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Joysticks</a:t>
            </a:r>
            <a:endParaRPr/>
          </a:p>
        </p:txBody>
      </p:sp>
      <p:sp>
        <p:nvSpPr>
          <p:cNvPr id="88" name="Shape 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rPr>
              <a:t>Joysticks are the main way that our drivers control the robot. On the FeMaidens, we usually use XBox style joysticks, but any form of input can be used, from boards of buttons to motion control via a Kinect. </a:t>
            </a:r>
            <a:endParaRPr>
              <a:solidFill>
                <a:srgbClr val="000000"/>
              </a:solidFill>
            </a:endParaRPr>
          </a:p>
        </p:txBody>
      </p:sp>
      <p:pic>
        <p:nvPicPr>
          <p:cNvPr id="89" name="Shape 89"/>
          <p:cNvPicPr preferRelativeResize="0"/>
          <p:nvPr/>
        </p:nvPicPr>
        <p:blipFill>
          <a:blip r:embed="rId3">
            <a:alphaModFix/>
          </a:blip>
          <a:stretch>
            <a:fillRect/>
          </a:stretch>
        </p:blipFill>
        <p:spPr>
          <a:xfrm>
            <a:off x="826625" y="2352500"/>
            <a:ext cx="4705700" cy="2403950"/>
          </a:xfrm>
          <a:prstGeom prst="rect">
            <a:avLst/>
          </a:prstGeom>
          <a:noFill/>
          <a:ln>
            <a:noFill/>
          </a:ln>
        </p:spPr>
      </p:pic>
      <p:pic>
        <p:nvPicPr>
          <p:cNvPr id="90" name="Shape 90"/>
          <p:cNvPicPr preferRelativeResize="0"/>
          <p:nvPr/>
        </p:nvPicPr>
        <p:blipFill rotWithShape="1">
          <a:blip r:embed="rId4">
            <a:alphaModFix/>
          </a:blip>
          <a:srcRect b="31026" l="37154" r="37519" t="11066"/>
          <a:stretch/>
        </p:blipFill>
        <p:spPr>
          <a:xfrm>
            <a:off x="5688025" y="1900950"/>
            <a:ext cx="2440550" cy="3138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Talons &amp; Speed Controllers</a:t>
            </a:r>
            <a:endParaRPr/>
          </a:p>
        </p:txBody>
      </p:sp>
      <p:sp>
        <p:nvSpPr>
          <p:cNvPr id="96" name="Shape 96"/>
          <p:cNvSpPr txBox="1"/>
          <p:nvPr>
            <p:ph idx="1" type="body"/>
          </p:nvPr>
        </p:nvSpPr>
        <p:spPr>
          <a:xfrm>
            <a:off x="311700" y="11655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We can’t write code for</a:t>
            </a:r>
            <a:r>
              <a:rPr lang="en"/>
              <a:t> </a:t>
            </a:r>
            <a:r>
              <a:rPr lang="en">
                <a:solidFill>
                  <a:srgbClr val="000000"/>
                </a:solidFill>
              </a:rPr>
              <a:t>the motors because they don’t have computing power. In order for us to control motors, then, we’ll need to use </a:t>
            </a:r>
            <a:r>
              <a:rPr b="1" lang="en">
                <a:solidFill>
                  <a:srgbClr val="000000"/>
                </a:solidFill>
              </a:rPr>
              <a:t>speed controllers</a:t>
            </a:r>
            <a:r>
              <a:rPr lang="en">
                <a:solidFill>
                  <a:srgbClr val="000000"/>
                </a:solidFill>
              </a:rPr>
              <a:t>. Speed controllers allow us to send varied feedback to motors, like “half speed forward” or “full reverse.” The type of speed controllers we use are </a:t>
            </a:r>
            <a:r>
              <a:rPr b="1" lang="en">
                <a:solidFill>
                  <a:srgbClr val="000000"/>
                </a:solidFill>
              </a:rPr>
              <a:t>Talons. </a:t>
            </a:r>
            <a:endParaRPr b="1">
              <a:solidFill>
                <a:srgbClr val="000000"/>
              </a:solidFill>
            </a:endParaRPr>
          </a:p>
          <a:p>
            <a:pPr indent="0" lvl="0" marL="0" rtl="0">
              <a:spcBef>
                <a:spcPts val="1600"/>
              </a:spcBef>
              <a:spcAft>
                <a:spcPts val="1600"/>
              </a:spcAft>
              <a:buNone/>
            </a:pPr>
            <a:r>
              <a:rPr lang="en">
                <a:solidFill>
                  <a:srgbClr val="000000"/>
                </a:solidFill>
              </a:rPr>
              <a:t> </a:t>
            </a:r>
            <a:endParaRPr>
              <a:solidFill>
                <a:srgbClr val="000000"/>
              </a:solidFill>
            </a:endParaRPr>
          </a:p>
        </p:txBody>
      </p:sp>
      <p:pic>
        <p:nvPicPr>
          <p:cNvPr id="97" name="Shape 97"/>
          <p:cNvPicPr preferRelativeResize="0"/>
          <p:nvPr/>
        </p:nvPicPr>
        <p:blipFill>
          <a:blip r:embed="rId3">
            <a:alphaModFix/>
          </a:blip>
          <a:stretch>
            <a:fillRect/>
          </a:stretch>
        </p:blipFill>
        <p:spPr>
          <a:xfrm>
            <a:off x="1232675" y="2712250"/>
            <a:ext cx="1991701" cy="1991701"/>
          </a:xfrm>
          <a:prstGeom prst="rect">
            <a:avLst/>
          </a:prstGeom>
          <a:noFill/>
          <a:ln>
            <a:noFill/>
          </a:ln>
        </p:spPr>
      </p:pic>
      <p:pic>
        <p:nvPicPr>
          <p:cNvPr id="98" name="Shape 98"/>
          <p:cNvPicPr preferRelativeResize="0"/>
          <p:nvPr/>
        </p:nvPicPr>
        <p:blipFill>
          <a:blip r:embed="rId4">
            <a:alphaModFix/>
          </a:blip>
          <a:stretch>
            <a:fillRect/>
          </a:stretch>
        </p:blipFill>
        <p:spPr>
          <a:xfrm>
            <a:off x="5529850" y="2562925"/>
            <a:ext cx="2290374" cy="2290374"/>
          </a:xfrm>
          <a:prstGeom prst="rect">
            <a:avLst/>
          </a:prstGeom>
          <a:noFill/>
          <a:ln>
            <a:noFill/>
          </a:ln>
        </p:spPr>
      </p:pic>
      <p:sp>
        <p:nvSpPr>
          <p:cNvPr id="99" name="Shape 99"/>
          <p:cNvSpPr/>
          <p:nvPr/>
        </p:nvSpPr>
        <p:spPr>
          <a:xfrm>
            <a:off x="3396263" y="3523025"/>
            <a:ext cx="1961700" cy="531600"/>
          </a:xfrm>
          <a:prstGeom prst="rightArrow">
            <a:avLst>
              <a:gd fmla="val 50000" name="adj1"/>
              <a:gd fmla="val 50000" name="adj2"/>
            </a:avLst>
          </a:prstGeom>
          <a:solidFill>
            <a:srgbClr val="8E7CC3"/>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
              <a:t>controls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Solenoids</a:t>
            </a:r>
            <a:endParaRPr/>
          </a:p>
        </p:txBody>
      </p:sp>
      <p:sp>
        <p:nvSpPr>
          <p:cNvPr id="105" name="Shape 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In the same way we need to use speed controllers to write code for motors, we need to use </a:t>
            </a:r>
            <a:r>
              <a:rPr b="1" lang="en">
                <a:solidFill>
                  <a:srgbClr val="000000"/>
                </a:solidFill>
              </a:rPr>
              <a:t>solenoids</a:t>
            </a:r>
            <a:r>
              <a:rPr lang="en">
                <a:solidFill>
                  <a:srgbClr val="000000"/>
                </a:solidFill>
              </a:rPr>
              <a:t> to control pistons. Pistons extend and retract based on electrical signals given by the solenoid. </a:t>
            </a:r>
            <a:endParaRPr>
              <a:solidFill>
                <a:srgbClr val="000000"/>
              </a:solidFill>
            </a:endParaRPr>
          </a:p>
          <a:p>
            <a:pPr indent="0" lvl="0" marL="0">
              <a:spcBef>
                <a:spcPts val="1600"/>
              </a:spcBef>
              <a:spcAft>
                <a:spcPts val="1600"/>
              </a:spcAft>
              <a:buNone/>
            </a:pPr>
            <a:r>
              <a:t/>
            </a:r>
            <a:endParaRPr>
              <a:solidFill>
                <a:srgbClr val="000000"/>
              </a:solidFill>
            </a:endParaRPr>
          </a:p>
        </p:txBody>
      </p:sp>
      <p:pic>
        <p:nvPicPr>
          <p:cNvPr id="106" name="Shape 106"/>
          <p:cNvPicPr preferRelativeResize="0"/>
          <p:nvPr/>
        </p:nvPicPr>
        <p:blipFill>
          <a:blip r:embed="rId3">
            <a:alphaModFix/>
          </a:blip>
          <a:stretch>
            <a:fillRect/>
          </a:stretch>
        </p:blipFill>
        <p:spPr>
          <a:xfrm>
            <a:off x="5823450" y="2578402"/>
            <a:ext cx="1884275" cy="1884300"/>
          </a:xfrm>
          <a:prstGeom prst="rect">
            <a:avLst/>
          </a:prstGeom>
          <a:noFill/>
          <a:ln>
            <a:noFill/>
          </a:ln>
        </p:spPr>
      </p:pic>
      <p:pic>
        <p:nvPicPr>
          <p:cNvPr id="107" name="Shape 107"/>
          <p:cNvPicPr preferRelativeResize="0"/>
          <p:nvPr/>
        </p:nvPicPr>
        <p:blipFill>
          <a:blip r:embed="rId4">
            <a:alphaModFix/>
          </a:blip>
          <a:stretch>
            <a:fillRect/>
          </a:stretch>
        </p:blipFill>
        <p:spPr>
          <a:xfrm>
            <a:off x="1024225" y="2757700"/>
            <a:ext cx="1744350" cy="1744350"/>
          </a:xfrm>
          <a:prstGeom prst="rect">
            <a:avLst/>
          </a:prstGeom>
          <a:noFill/>
          <a:ln>
            <a:noFill/>
          </a:ln>
        </p:spPr>
      </p:pic>
      <p:sp>
        <p:nvSpPr>
          <p:cNvPr id="108" name="Shape 108"/>
          <p:cNvSpPr/>
          <p:nvPr/>
        </p:nvSpPr>
        <p:spPr>
          <a:xfrm>
            <a:off x="3267175" y="3457425"/>
            <a:ext cx="2374800" cy="531300"/>
          </a:xfrm>
          <a:prstGeom prst="rightArrow">
            <a:avLst>
              <a:gd fmla="val 50000" name="adj1"/>
              <a:gd fmla="val 50000" name="adj2"/>
            </a:avLst>
          </a:prstGeom>
          <a:solidFill>
            <a:srgbClr val="8E7CC3"/>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
              <a:t>controls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90950"/>
            <a:ext cx="8520600" cy="1772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So how can we code for the different parts of the robot?</a:t>
            </a:r>
            <a:endParaRPr sz="4800"/>
          </a:p>
        </p:txBody>
      </p:sp>
      <p:pic>
        <p:nvPicPr>
          <p:cNvPr id="114" name="Shape 114"/>
          <p:cNvPicPr preferRelativeResize="0"/>
          <p:nvPr/>
        </p:nvPicPr>
        <p:blipFill>
          <a:blip r:embed="rId3">
            <a:alphaModFix/>
          </a:blip>
          <a:stretch>
            <a:fillRect/>
          </a:stretch>
        </p:blipFill>
        <p:spPr>
          <a:xfrm>
            <a:off x="4783925" y="2178213"/>
            <a:ext cx="4076700" cy="267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Robot to Code</a:t>
            </a:r>
            <a:endParaRPr/>
          </a:p>
        </p:txBody>
      </p:sp>
      <p:sp>
        <p:nvSpPr>
          <p:cNvPr id="120" name="Shape 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Now that we’ve gone over the important physical parts of the robot, how do we interact with them through code? To do this, we use something called an </a:t>
            </a:r>
            <a:r>
              <a:rPr b="1" lang="en">
                <a:solidFill>
                  <a:srgbClr val="000000"/>
                </a:solidFill>
              </a:rPr>
              <a:t>API</a:t>
            </a:r>
            <a:r>
              <a:rPr lang="en">
                <a:solidFill>
                  <a:srgbClr val="000000"/>
                </a:solidFill>
              </a:rPr>
              <a:t>. API stands for Application Programming Interface, and is basically a compilation of tools to build software. FIRST releases an API specifically for FRC, that has classes for each robot part, as well as the constructors and methods, so we can write code. The API from last year can be found here: </a:t>
            </a:r>
            <a:r>
              <a:rPr lang="en" u="sng">
                <a:solidFill>
                  <a:schemeClr val="hlink"/>
                </a:solidFill>
                <a:hlinkClick r:id="rId3"/>
              </a:rPr>
              <a:t>http://first.wpi.edu/FRC/roborio/release/docs/java/</a:t>
            </a:r>
            <a:r>
              <a:rPr lang="en">
                <a:solidFill>
                  <a:srgbClr val="000000"/>
                </a:solidFill>
              </a:rPr>
              <a:t> .</a:t>
            </a:r>
            <a:endParaRPr>
              <a:solidFill>
                <a:srgbClr val="000000"/>
              </a:solidFill>
            </a:endParaRPr>
          </a:p>
          <a:p>
            <a:pPr indent="0" lvl="0" marL="0">
              <a:spcBef>
                <a:spcPts val="1600"/>
              </a:spcBef>
              <a:spcAft>
                <a:spcPts val="1600"/>
              </a:spcAft>
              <a:buNone/>
            </a:pPr>
            <a:r>
              <a:rPr lang="en">
                <a:solidFill>
                  <a:srgbClr val="000000"/>
                </a:solidFill>
              </a:rPr>
              <a:t>Let’s go over parts of the API to see how we can use it during build season.</a:t>
            </a:r>
            <a:endParaRPr>
              <a:solidFill>
                <a:srgbClr val="000000"/>
              </a:solidFill>
            </a:endParaRPr>
          </a:p>
        </p:txBody>
      </p:sp>
      <p:pic>
        <p:nvPicPr>
          <p:cNvPr id="121" name="Shape 121"/>
          <p:cNvPicPr preferRelativeResize="0"/>
          <p:nvPr/>
        </p:nvPicPr>
        <p:blipFill>
          <a:blip r:embed="rId4">
            <a:alphaModFix/>
          </a:blip>
          <a:stretch>
            <a:fillRect/>
          </a:stretch>
        </p:blipFill>
        <p:spPr>
          <a:xfrm>
            <a:off x="5438238" y="3672750"/>
            <a:ext cx="3476625" cy="1314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